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1"/>
  </p:notesMasterIdLst>
  <p:sldIdLst>
    <p:sldId id="256" r:id="rId2"/>
    <p:sldId id="257" r:id="rId3"/>
    <p:sldId id="258" r:id="rId4"/>
    <p:sldId id="259" r:id="rId5"/>
    <p:sldId id="260" r:id="rId6"/>
    <p:sldId id="262" r:id="rId7"/>
    <p:sldId id="263" r:id="rId8"/>
    <p:sldId id="266" r:id="rId9"/>
    <p:sldId id="265" r:id="rId10"/>
    <p:sldId id="267" r:id="rId11"/>
    <p:sldId id="274" r:id="rId12"/>
    <p:sldId id="276" r:id="rId13"/>
    <p:sldId id="277" r:id="rId14"/>
    <p:sldId id="269" r:id="rId15"/>
    <p:sldId id="271" r:id="rId16"/>
    <p:sldId id="272" r:id="rId17"/>
    <p:sldId id="273" r:id="rId18"/>
    <p:sldId id="279"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F3DE6-2360-4F41-AD39-EFD654F941AE}" type="datetimeFigureOut">
              <a:rPr lang="tr-TR" smtClean="0"/>
              <a:t>16.04.2024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D478E-7A4E-404E-A3AB-1EB9BC76D7A6}" type="slidenum">
              <a:rPr lang="tr-TR" smtClean="0"/>
              <a:t>‹#›</a:t>
            </a:fld>
            <a:endParaRPr lang="tr-TR"/>
          </a:p>
        </p:txBody>
      </p:sp>
    </p:spTree>
    <p:extLst>
      <p:ext uri="{BB962C8B-B14F-4D97-AF65-F5344CB8AC3E}">
        <p14:creationId xmlns:p14="http://schemas.microsoft.com/office/powerpoint/2010/main" val="2312170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3FD478E-7A4E-404E-A3AB-1EB9BC76D7A6}" type="slidenum">
              <a:rPr lang="tr-TR" smtClean="0"/>
              <a:t>7</a:t>
            </a:fld>
            <a:endParaRPr lang="tr-TR"/>
          </a:p>
        </p:txBody>
      </p:sp>
    </p:spTree>
    <p:extLst>
      <p:ext uri="{BB962C8B-B14F-4D97-AF65-F5344CB8AC3E}">
        <p14:creationId xmlns:p14="http://schemas.microsoft.com/office/powerpoint/2010/main" val="2569829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tr-TR"/>
              <a:t>Asıl başlık stilini düzenlemek için tıklayın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lvl1pPr algn="l">
              <a:defRPr/>
            </a:lvl1pPr>
          </a:lstStyle>
          <a:p>
            <a:fld id="{C17F6686-6577-444E-8AD7-02B4C2EAFEFC}" type="datetimeFigureOut">
              <a:rPr lang="tr-TR" smtClean="0"/>
              <a:t>16.04.2024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B5B96CD-5431-4415-ABDB-0F20F164C33F}" type="slidenum">
              <a:rPr lang="tr-TR" smtClean="0"/>
              <a:t>‹#›</a:t>
            </a:fld>
            <a:endParaRPr lang="tr-T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013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17F6686-6577-444E-8AD7-02B4C2EAFEFC}" type="datetimeFigureOut">
              <a:rPr lang="tr-TR" smtClean="0"/>
              <a:t>16.04.2024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B5B96CD-5431-4415-ABDB-0F20F164C33F}" type="slidenum">
              <a:rPr lang="tr-TR" smtClean="0"/>
              <a:t>‹#›</a:t>
            </a:fld>
            <a:endParaRPr lang="tr-TR"/>
          </a:p>
        </p:txBody>
      </p:sp>
    </p:spTree>
    <p:extLst>
      <p:ext uri="{BB962C8B-B14F-4D97-AF65-F5344CB8AC3E}">
        <p14:creationId xmlns:p14="http://schemas.microsoft.com/office/powerpoint/2010/main" val="3957065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17F6686-6577-444E-8AD7-02B4C2EAFEFC}" type="datetimeFigureOut">
              <a:rPr lang="tr-TR" smtClean="0"/>
              <a:t>16.04.2024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B5B96CD-5431-4415-ABDB-0F20F164C33F}" type="slidenum">
              <a:rPr lang="tr-TR" smtClean="0"/>
              <a:t>‹#›</a:t>
            </a:fld>
            <a:endParaRPr lang="tr-T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00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17F6686-6577-444E-8AD7-02B4C2EAFEFC}" type="datetimeFigureOut">
              <a:rPr lang="tr-TR" smtClean="0"/>
              <a:t>16.04.2024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B5B96CD-5431-4415-ABDB-0F20F164C33F}" type="slidenum">
              <a:rPr lang="tr-TR" smtClean="0"/>
              <a:t>‹#›</a:t>
            </a:fld>
            <a:endParaRPr lang="tr-TR"/>
          </a:p>
        </p:txBody>
      </p:sp>
    </p:spTree>
    <p:extLst>
      <p:ext uri="{BB962C8B-B14F-4D97-AF65-F5344CB8AC3E}">
        <p14:creationId xmlns:p14="http://schemas.microsoft.com/office/powerpoint/2010/main" val="64174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17F6686-6577-444E-8AD7-02B4C2EAFEFC}" type="datetimeFigureOut">
              <a:rPr lang="tr-TR" smtClean="0"/>
              <a:t>16.04.2024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B5B96CD-5431-4415-ABDB-0F20F164C33F}" type="slidenum">
              <a:rPr lang="tr-TR" smtClean="0"/>
              <a:t>‹#›</a:t>
            </a:fld>
            <a:endParaRPr lang="tr-T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842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C17F6686-6577-444E-8AD7-02B4C2EAFEFC}" type="datetimeFigureOut">
              <a:rPr lang="tr-TR" smtClean="0"/>
              <a:t>16.04.2024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B5B96CD-5431-4415-ABDB-0F20F164C33F}" type="slidenum">
              <a:rPr lang="tr-TR" smtClean="0"/>
              <a:t>‹#›</a:t>
            </a:fld>
            <a:endParaRPr lang="tr-TR"/>
          </a:p>
        </p:txBody>
      </p:sp>
    </p:spTree>
    <p:extLst>
      <p:ext uri="{BB962C8B-B14F-4D97-AF65-F5344CB8AC3E}">
        <p14:creationId xmlns:p14="http://schemas.microsoft.com/office/powerpoint/2010/main" val="358009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24128" y="2967788"/>
            <a:ext cx="4754880" cy="334157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tr-TR"/>
              <a:t>Asıl metin stillerini düzenlemek için tıklayın</a:t>
            </a:r>
          </a:p>
        </p:txBody>
      </p:sp>
      <p:sp>
        <p:nvSpPr>
          <p:cNvPr id="6" name="Content Placeholder 5"/>
          <p:cNvSpPr>
            <a:spLocks noGrp="1"/>
          </p:cNvSpPr>
          <p:nvPr>
            <p:ph sz="quarter" idx="4"/>
          </p:nvPr>
        </p:nvSpPr>
        <p:spPr>
          <a:xfrm>
            <a:off x="5990888" y="2967788"/>
            <a:ext cx="4754880" cy="334157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C17F6686-6577-444E-8AD7-02B4C2EAFEFC}" type="datetimeFigureOut">
              <a:rPr lang="tr-TR" smtClean="0"/>
              <a:t>16.04.2024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9B5B96CD-5431-4415-ABDB-0F20F164C33F}" type="slidenum">
              <a:rPr lang="tr-TR" smtClean="0"/>
              <a:t>‹#›</a:t>
            </a:fld>
            <a:endParaRPr lang="tr-TR"/>
          </a:p>
        </p:txBody>
      </p:sp>
    </p:spTree>
    <p:extLst>
      <p:ext uri="{BB962C8B-B14F-4D97-AF65-F5344CB8AC3E}">
        <p14:creationId xmlns:p14="http://schemas.microsoft.com/office/powerpoint/2010/main" val="18332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C17F6686-6577-444E-8AD7-02B4C2EAFEFC}" type="datetimeFigureOut">
              <a:rPr lang="tr-TR" smtClean="0"/>
              <a:t>16.04.2024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9B5B96CD-5431-4415-ABDB-0F20F164C33F}" type="slidenum">
              <a:rPr lang="tr-TR" smtClean="0"/>
              <a:t>‹#›</a:t>
            </a:fld>
            <a:endParaRPr lang="tr-TR"/>
          </a:p>
        </p:txBody>
      </p:sp>
    </p:spTree>
    <p:extLst>
      <p:ext uri="{BB962C8B-B14F-4D97-AF65-F5344CB8AC3E}">
        <p14:creationId xmlns:p14="http://schemas.microsoft.com/office/powerpoint/2010/main" val="1908333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7F6686-6577-444E-8AD7-02B4C2EAFEFC}" type="datetimeFigureOut">
              <a:rPr lang="tr-TR" smtClean="0"/>
              <a:t>16.04.2024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9B5B96CD-5431-4415-ABDB-0F20F164C33F}" type="slidenum">
              <a:rPr lang="tr-TR" smtClean="0"/>
              <a:t>‹#›</a:t>
            </a:fld>
            <a:endParaRPr lang="tr-TR"/>
          </a:p>
        </p:txBody>
      </p:sp>
    </p:spTree>
    <p:extLst>
      <p:ext uri="{BB962C8B-B14F-4D97-AF65-F5344CB8AC3E}">
        <p14:creationId xmlns:p14="http://schemas.microsoft.com/office/powerpoint/2010/main" val="157583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tr-TR"/>
              <a:t>Asıl başlık stilini düzenlemek için tıklayın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17F6686-6577-444E-8AD7-02B4C2EAFEFC}" type="datetimeFigureOut">
              <a:rPr lang="tr-TR" smtClean="0"/>
              <a:t>16.04.2024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B5B96CD-5431-4415-ABDB-0F20F164C33F}" type="slidenum">
              <a:rPr lang="tr-TR" smtClean="0"/>
              <a:t>‹#›</a:t>
            </a:fld>
            <a:endParaRPr lang="tr-TR"/>
          </a:p>
        </p:txBody>
      </p:sp>
    </p:spTree>
    <p:extLst>
      <p:ext uri="{BB962C8B-B14F-4D97-AF65-F5344CB8AC3E}">
        <p14:creationId xmlns:p14="http://schemas.microsoft.com/office/powerpoint/2010/main" val="144608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17F6686-6577-444E-8AD7-02B4C2EAFEFC}" type="datetimeFigureOut">
              <a:rPr lang="tr-TR" smtClean="0"/>
              <a:t>16.04.2024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B5B96CD-5431-4415-ABDB-0F20F164C33F}" type="slidenum">
              <a:rPr lang="tr-TR" smtClean="0"/>
              <a:t>‹#›</a:t>
            </a:fld>
            <a:endParaRPr lang="tr-T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39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17F6686-6577-444E-8AD7-02B4C2EAFEFC}" type="datetimeFigureOut">
              <a:rPr lang="tr-TR" smtClean="0"/>
              <a:t>16.04.2024</a:t>
            </a:fld>
            <a:endParaRPr lang="tr-T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tr-T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B5B96CD-5431-4415-ABDB-0F20F164C33F}" type="slidenum">
              <a:rPr lang="tr-TR" smtClean="0"/>
              <a:t>‹#›</a:t>
            </a:fld>
            <a:endParaRPr lang="tr-T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97713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chat.openai.com/" TargetMode="External"/><Relationship Id="rId3" Type="http://schemas.openxmlformats.org/officeDocument/2006/relationships/hyperlink" Target="https://medium.com/t%C3%BCrkiye/graf-teorisine-giri%C5%9F-c90cbdf9564c" TargetMode="External"/><Relationship Id="rId7" Type="http://schemas.openxmlformats.org/officeDocument/2006/relationships/hyperlink" Target="https://www.youtube.com/watch?v=SZXXnB7vSm4" TargetMode="External"/><Relationship Id="rId2" Type="http://schemas.openxmlformats.org/officeDocument/2006/relationships/hyperlink" Target="https://medium.com/t%C3%BCrkiye/graf-teorisi-4-en-k%C4%B1sa-yol-problemi-322a648c864e" TargetMode="External"/><Relationship Id="rId1" Type="http://schemas.openxmlformats.org/officeDocument/2006/relationships/slideLayout" Target="../slideLayouts/slideLayout2.xml"/><Relationship Id="rId6" Type="http://schemas.openxmlformats.org/officeDocument/2006/relationships/hyperlink" Target="https://www.youtube.com/watch?v=MeiKA0uai0c&amp;t=1513s" TargetMode="External"/><Relationship Id="rId5" Type="http://schemas.openxmlformats.org/officeDocument/2006/relationships/hyperlink" Target="https://www.youtube.com/watch?v=t2d-XYuPfg0" TargetMode="External"/><Relationship Id="rId4" Type="http://schemas.openxmlformats.org/officeDocument/2006/relationships/hyperlink" Target="https://bilgisayarkavramlari.com/2010/05/13/dijkstra-algoritmasi-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9ABC736F-FD1E-4980-876D-E5C38773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8D98EE46-797C-45B8-8337-491B94E05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8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9C295AD-7B3F-DF83-DFF3-5C24E517126B}"/>
              </a:ext>
            </a:extLst>
          </p:cNvPr>
          <p:cNvSpPr>
            <a:spLocks noGrp="1"/>
          </p:cNvSpPr>
          <p:nvPr>
            <p:ph type="ctrTitle"/>
          </p:nvPr>
        </p:nvSpPr>
        <p:spPr>
          <a:xfrm>
            <a:off x="634501" y="640080"/>
            <a:ext cx="4019429" cy="3339348"/>
          </a:xfrm>
        </p:spPr>
        <p:txBody>
          <a:bodyPr anchor="b">
            <a:normAutofit/>
          </a:bodyPr>
          <a:lstStyle/>
          <a:p>
            <a:r>
              <a:rPr lang="tr-TR" sz="4800" dirty="0" err="1"/>
              <a:t>Dijsktra</a:t>
            </a:r>
            <a:r>
              <a:rPr lang="tr-TR" sz="4800" dirty="0"/>
              <a:t> Algoritması</a:t>
            </a:r>
            <a:endParaRPr lang="tr-TR" sz="4400" dirty="0">
              <a:solidFill>
                <a:srgbClr val="FFFFFF"/>
              </a:solidFill>
            </a:endParaRPr>
          </a:p>
        </p:txBody>
      </p:sp>
      <p:sp>
        <p:nvSpPr>
          <p:cNvPr id="3" name="Alt Başlık 2">
            <a:extLst>
              <a:ext uri="{FF2B5EF4-FFF2-40B4-BE49-F238E27FC236}">
                <a16:creationId xmlns:a16="http://schemas.microsoft.com/office/drawing/2014/main" id="{FBDDCE04-D683-7588-B429-23089D4F7947}"/>
              </a:ext>
            </a:extLst>
          </p:cNvPr>
          <p:cNvSpPr>
            <a:spLocks noGrp="1"/>
          </p:cNvSpPr>
          <p:nvPr>
            <p:ph type="subTitle" idx="1"/>
          </p:nvPr>
        </p:nvSpPr>
        <p:spPr>
          <a:xfrm>
            <a:off x="638921" y="4315017"/>
            <a:ext cx="6129524" cy="1893939"/>
          </a:xfrm>
        </p:spPr>
        <p:txBody>
          <a:bodyPr anchor="t">
            <a:normAutofit/>
          </a:bodyPr>
          <a:lstStyle/>
          <a:p>
            <a:pPr rtl="0"/>
            <a:r>
              <a:rPr lang="tr-TR" sz="2400" dirty="0">
                <a:solidFill>
                  <a:schemeClr val="bg1"/>
                </a:solidFill>
              </a:rPr>
              <a:t>Atakan AVCILAR (2211502060)</a:t>
            </a:r>
          </a:p>
          <a:p>
            <a:pPr rtl="0"/>
            <a:r>
              <a:rPr lang="tr-TR" sz="2400" dirty="0">
                <a:solidFill>
                  <a:schemeClr val="bg1"/>
                </a:solidFill>
              </a:rPr>
              <a:t>Çağrı DEMİRKIRAN (2211502023)</a:t>
            </a:r>
          </a:p>
          <a:p>
            <a:pPr rtl="0"/>
            <a:r>
              <a:rPr lang="tr-TR" sz="2400" dirty="0" err="1">
                <a:solidFill>
                  <a:schemeClr val="bg1"/>
                </a:solidFill>
              </a:rPr>
              <a:t>Ebrar</a:t>
            </a:r>
            <a:r>
              <a:rPr lang="tr-TR" sz="2400" dirty="0">
                <a:solidFill>
                  <a:schemeClr val="bg1"/>
                </a:solidFill>
              </a:rPr>
              <a:t>  BULUT (2211502059)</a:t>
            </a:r>
          </a:p>
        </p:txBody>
      </p:sp>
      <p:cxnSp>
        <p:nvCxnSpPr>
          <p:cNvPr id="20" name="Straight Connector 11">
            <a:extLst>
              <a:ext uri="{FF2B5EF4-FFF2-40B4-BE49-F238E27FC236}">
                <a16:creationId xmlns:a16="http://schemas.microsoft.com/office/drawing/2014/main" id="{4E4CA735-62CB-4665-AA7D-4A259E3F7C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9130" y="4156010"/>
            <a:ext cx="356616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13">
            <a:extLst>
              <a:ext uri="{FF2B5EF4-FFF2-40B4-BE49-F238E27FC236}">
                <a16:creationId xmlns:a16="http://schemas.microsoft.com/office/drawing/2014/main" id="{3915B512-930A-40F0-82A6-4895B71A9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396" y="0"/>
            <a:ext cx="6909991" cy="6858000"/>
          </a:xfrm>
          <a:prstGeom prst="rect">
            <a:avLst/>
          </a:prstGeom>
          <a:blipFill dpi="0" rotWithShape="1">
            <a:blip r:embed="rId2">
              <a:duotone>
                <a:schemeClr val="accent1">
                  <a:shade val="45000"/>
                  <a:satMod val="135000"/>
                </a:schemeClr>
                <a:prstClr val="white"/>
              </a:duotone>
            </a:blip>
            <a:srcRect/>
            <a:tile tx="6350" ty="-10160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Tree>
    <p:extLst>
      <p:ext uri="{BB962C8B-B14F-4D97-AF65-F5344CB8AC3E}">
        <p14:creationId xmlns:p14="http://schemas.microsoft.com/office/powerpoint/2010/main" val="3156673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310039" y="640080"/>
            <a:ext cx="3620938" cy="5613236"/>
          </a:xfrm>
        </p:spPr>
        <p:txBody>
          <a:bodyPr anchor="ctr">
            <a:normAutofit/>
          </a:bodyPr>
          <a:lstStyle/>
          <a:p>
            <a:r>
              <a:rPr lang="tr-TR" dirty="0">
                <a:solidFill>
                  <a:srgbClr val="FFFFFF"/>
                </a:solidFill>
              </a:rPr>
              <a:t>DİJKSTRA   </a:t>
            </a:r>
            <a:r>
              <a:rPr lang="tr-TR" dirty="0" err="1">
                <a:solidFill>
                  <a:srgbClr val="FFFFFF"/>
                </a:solidFill>
              </a:rPr>
              <a:t>ALGORİTMASInın</a:t>
            </a:r>
            <a:r>
              <a:rPr lang="tr-TR" dirty="0">
                <a:solidFill>
                  <a:srgbClr val="FFFFFF"/>
                </a:solidFill>
              </a:rPr>
              <a:t> zayıf yönü</a:t>
            </a:r>
          </a:p>
        </p:txBody>
      </p:sp>
      <p:sp>
        <p:nvSpPr>
          <p:cNvPr id="3" name="İçerik Yer Tutucusu 2">
            <a:extLst>
              <a:ext uri="{FF2B5EF4-FFF2-40B4-BE49-F238E27FC236}">
                <a16:creationId xmlns:a16="http://schemas.microsoft.com/office/drawing/2014/main" id="{2147373A-8E75-CB95-685A-805FB5FBF661}"/>
              </a:ext>
            </a:extLst>
          </p:cNvPr>
          <p:cNvSpPr>
            <a:spLocks noGrp="1"/>
          </p:cNvSpPr>
          <p:nvPr>
            <p:ph idx="1"/>
          </p:nvPr>
        </p:nvSpPr>
        <p:spPr>
          <a:xfrm>
            <a:off x="4545998" y="1771296"/>
            <a:ext cx="7172138" cy="3745107"/>
          </a:xfrm>
        </p:spPr>
        <p:txBody>
          <a:bodyPr>
            <a:normAutofit/>
          </a:bodyPr>
          <a:lstStyle/>
          <a:p>
            <a:r>
              <a:rPr lang="tr-TR" sz="3200" dirty="0"/>
              <a:t>     Algoritma ne yazık ki eksi (-) değer taşıyan bir kenar bulunması halinde başarılı çalışmaz. Bunun sebebi eksi (-) değerdeki kenarın sürekli olarak mevcut durumdan daha iyi bir sonuç üretmesi ve algoritmanın hiçbir zaman için kararlı hale gelememesidir.</a:t>
            </a:r>
          </a:p>
        </p:txBody>
      </p:sp>
    </p:spTree>
    <p:extLst>
      <p:ext uri="{BB962C8B-B14F-4D97-AF65-F5344CB8AC3E}">
        <p14:creationId xmlns:p14="http://schemas.microsoft.com/office/powerpoint/2010/main" val="2550902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310039" y="640080"/>
            <a:ext cx="3429855" cy="5613236"/>
          </a:xfrm>
        </p:spPr>
        <p:txBody>
          <a:bodyPr anchor="ctr">
            <a:normAutofit/>
          </a:bodyPr>
          <a:lstStyle/>
          <a:p>
            <a:r>
              <a:rPr lang="tr-TR" dirty="0">
                <a:solidFill>
                  <a:srgbClr val="FFFFFF"/>
                </a:solidFill>
              </a:rPr>
              <a:t>DİJKSTRA   ALGORİTMASI </a:t>
            </a:r>
            <a:r>
              <a:rPr lang="tr-TR" dirty="0" err="1">
                <a:solidFill>
                  <a:srgbClr val="FFFFFF"/>
                </a:solidFill>
              </a:rPr>
              <a:t>pseudo</a:t>
            </a:r>
            <a:r>
              <a:rPr lang="tr-TR" dirty="0">
                <a:solidFill>
                  <a:srgbClr val="FFFFFF"/>
                </a:solidFill>
              </a:rPr>
              <a:t> kod</a:t>
            </a:r>
          </a:p>
        </p:txBody>
      </p:sp>
      <p:sp>
        <p:nvSpPr>
          <p:cNvPr id="3" name="İçerik Yer Tutucusu 2">
            <a:extLst>
              <a:ext uri="{FF2B5EF4-FFF2-40B4-BE49-F238E27FC236}">
                <a16:creationId xmlns:a16="http://schemas.microsoft.com/office/drawing/2014/main" id="{2147373A-8E75-CB95-685A-805FB5FBF661}"/>
              </a:ext>
            </a:extLst>
          </p:cNvPr>
          <p:cNvSpPr>
            <a:spLocks noGrp="1"/>
          </p:cNvSpPr>
          <p:nvPr>
            <p:ph idx="1"/>
          </p:nvPr>
        </p:nvSpPr>
        <p:spPr>
          <a:xfrm>
            <a:off x="4520709" y="798450"/>
            <a:ext cx="7036553" cy="5261099"/>
          </a:xfrm>
        </p:spPr>
        <p:txBody>
          <a:bodyPr>
            <a:normAutofit/>
          </a:bodyPr>
          <a:lstStyle/>
          <a:p>
            <a:r>
              <a:rPr lang="tr-TR" sz="2800" b="0" i="0" dirty="0" err="1">
                <a:solidFill>
                  <a:srgbClr val="0D0D0D"/>
                </a:solidFill>
                <a:effectLst/>
                <a:highlight>
                  <a:srgbClr val="FFFFFF"/>
                </a:highlight>
              </a:rPr>
              <a:t>Function</a:t>
            </a:r>
            <a:r>
              <a:rPr lang="tr-TR" sz="2800" b="0" i="0" dirty="0">
                <a:solidFill>
                  <a:srgbClr val="0D0D0D"/>
                </a:solidFill>
                <a:effectLst/>
                <a:highlight>
                  <a:srgbClr val="FFFFFF"/>
                </a:highlight>
              </a:rPr>
              <a:t> </a:t>
            </a:r>
            <a:r>
              <a:rPr lang="tr-TR" sz="2800" b="0" i="0" dirty="0" err="1">
                <a:solidFill>
                  <a:srgbClr val="0D0D0D"/>
                </a:solidFill>
                <a:effectLst/>
                <a:highlight>
                  <a:srgbClr val="FFFFFF"/>
                </a:highlight>
              </a:rPr>
              <a:t>dijkstra</a:t>
            </a:r>
            <a:r>
              <a:rPr lang="tr-TR" sz="2800" b="0" i="0" dirty="0">
                <a:solidFill>
                  <a:srgbClr val="0D0D0D"/>
                </a:solidFill>
                <a:effectLst/>
                <a:highlight>
                  <a:srgbClr val="FFFFFF"/>
                </a:highlight>
              </a:rPr>
              <a:t>(</a:t>
            </a:r>
            <a:r>
              <a:rPr lang="tr-TR" sz="2800" b="0" i="0" dirty="0" err="1">
                <a:solidFill>
                  <a:srgbClr val="0D0D0D"/>
                </a:solidFill>
                <a:effectLst/>
                <a:highlight>
                  <a:srgbClr val="FFFFFF"/>
                </a:highlight>
              </a:rPr>
              <a:t>graph</a:t>
            </a:r>
            <a:r>
              <a:rPr lang="tr-TR" sz="2800" b="0" i="0" dirty="0">
                <a:solidFill>
                  <a:srgbClr val="0D0D0D"/>
                </a:solidFill>
                <a:effectLst/>
                <a:highlight>
                  <a:srgbClr val="FFFFFF"/>
                </a:highlight>
              </a:rPr>
              <a:t>, </a:t>
            </a:r>
            <a:r>
              <a:rPr lang="tr-TR" sz="2800" b="0" i="0" dirty="0" err="1">
                <a:solidFill>
                  <a:srgbClr val="0D0D0D"/>
                </a:solidFill>
                <a:effectLst/>
                <a:highlight>
                  <a:srgbClr val="FFFFFF"/>
                </a:highlight>
              </a:rPr>
              <a:t>source</a:t>
            </a:r>
            <a:r>
              <a:rPr lang="tr-TR" sz="2800" b="0" i="0" dirty="0">
                <a:solidFill>
                  <a:srgbClr val="0D0D0D"/>
                </a:solidFill>
                <a:effectLst/>
                <a:highlight>
                  <a:srgbClr val="FFFFFF"/>
                </a:highlight>
              </a:rPr>
              <a:t>):</a:t>
            </a:r>
          </a:p>
          <a:p>
            <a:r>
              <a:rPr lang="tr-TR" sz="2800" b="1" dirty="0">
                <a:solidFill>
                  <a:srgbClr val="0D0D0D"/>
                </a:solidFill>
                <a:highlight>
                  <a:srgbClr val="FFFFFF"/>
                </a:highlight>
              </a:rPr>
              <a:t>//Değişkenleri başlatıyoruz</a:t>
            </a:r>
          </a:p>
          <a:p>
            <a:r>
              <a:rPr lang="en-US" sz="2800" b="0" i="0" dirty="0">
                <a:solidFill>
                  <a:srgbClr val="0D0D0D"/>
                </a:solidFill>
                <a:effectLst/>
                <a:highlight>
                  <a:srgbClr val="FFFFFF"/>
                </a:highlight>
              </a:rPr>
              <a:t>V = </a:t>
            </a:r>
            <a:r>
              <a:rPr lang="en-US" sz="2800" b="0" i="0" dirty="0" err="1">
                <a:solidFill>
                  <a:srgbClr val="0D0D0D"/>
                </a:solidFill>
                <a:effectLst/>
                <a:highlight>
                  <a:srgbClr val="FFFFFF"/>
                </a:highlight>
              </a:rPr>
              <a:t>graph.length</a:t>
            </a:r>
            <a:r>
              <a:rPr lang="tr-TR" sz="2800" b="0" i="0" dirty="0">
                <a:solidFill>
                  <a:srgbClr val="0D0D0D"/>
                </a:solidFill>
                <a:effectLst/>
                <a:highlight>
                  <a:srgbClr val="FFFFFF"/>
                </a:highlight>
              </a:rPr>
              <a:t> </a:t>
            </a:r>
            <a:r>
              <a:rPr lang="en-US" sz="2800" b="0" i="0" dirty="0">
                <a:solidFill>
                  <a:srgbClr val="0D0D0D"/>
                </a:solidFill>
                <a:effectLst/>
                <a:highlight>
                  <a:srgbClr val="FFFFFF"/>
                </a:highlight>
              </a:rPr>
              <a:t> </a:t>
            </a:r>
            <a:r>
              <a:rPr lang="en-US" sz="2800" b="1" i="0" dirty="0">
                <a:solidFill>
                  <a:srgbClr val="0D0D0D"/>
                </a:solidFill>
                <a:effectLst/>
                <a:highlight>
                  <a:srgbClr val="FFFFFF"/>
                </a:highlight>
              </a:rPr>
              <a:t>//</a:t>
            </a:r>
            <a:r>
              <a:rPr lang="tr-TR" sz="2800" b="1" dirty="0">
                <a:solidFill>
                  <a:srgbClr val="0D0D0D"/>
                </a:solidFill>
                <a:highlight>
                  <a:srgbClr val="FFFFFF"/>
                </a:highlight>
              </a:rPr>
              <a:t>D</a:t>
            </a:r>
            <a:r>
              <a:rPr lang="tr-TR" sz="2800" b="1" i="0" dirty="0">
                <a:solidFill>
                  <a:srgbClr val="0D0D0D"/>
                </a:solidFill>
                <a:effectLst/>
                <a:highlight>
                  <a:srgbClr val="FFFFFF"/>
                </a:highlight>
              </a:rPr>
              <a:t>üğüm sayısı</a:t>
            </a:r>
          </a:p>
          <a:p>
            <a:r>
              <a:rPr lang="de-DE" sz="2800" b="0" i="0" dirty="0" err="1">
                <a:solidFill>
                  <a:srgbClr val="0D0D0D"/>
                </a:solidFill>
                <a:effectLst/>
                <a:highlight>
                  <a:srgbClr val="FFFFFF"/>
                </a:highlight>
              </a:rPr>
              <a:t>dist</a:t>
            </a:r>
            <a:r>
              <a:rPr lang="de-DE" sz="2800" b="0" i="0" dirty="0">
                <a:solidFill>
                  <a:srgbClr val="0D0D0D"/>
                </a:solidFill>
                <a:effectLst/>
                <a:highlight>
                  <a:srgbClr val="FFFFFF"/>
                </a:highlight>
              </a:rPr>
              <a:t>[V] = {INF, INF, ..., INF}</a:t>
            </a:r>
            <a:r>
              <a:rPr lang="tr-TR" sz="2800" b="0" i="0" dirty="0">
                <a:solidFill>
                  <a:srgbClr val="0D0D0D"/>
                </a:solidFill>
                <a:effectLst/>
                <a:highlight>
                  <a:srgbClr val="FFFFFF"/>
                </a:highlight>
              </a:rPr>
              <a:t> </a:t>
            </a:r>
            <a:r>
              <a:rPr lang="tr-TR" sz="2800" b="1" i="0" dirty="0">
                <a:solidFill>
                  <a:srgbClr val="0D0D0D"/>
                </a:solidFill>
                <a:effectLst/>
                <a:highlight>
                  <a:srgbClr val="FFFFFF"/>
                </a:highlight>
              </a:rPr>
              <a:t>//Kaynaktan her düğüme en kısa mesafeyi saklayan dizinin elemanları sonsuzda başlatıldı</a:t>
            </a:r>
          </a:p>
          <a:p>
            <a:r>
              <a:rPr lang="da-DK" sz="2800" b="0" i="0" dirty="0">
                <a:solidFill>
                  <a:srgbClr val="0D0D0D"/>
                </a:solidFill>
                <a:effectLst/>
                <a:highlight>
                  <a:srgbClr val="FFFFFF"/>
                </a:highlight>
              </a:rPr>
              <a:t>visited[V] = {false, false, ..., false}</a:t>
            </a:r>
            <a:r>
              <a:rPr lang="tr-TR" sz="2800" b="0" i="0" dirty="0">
                <a:solidFill>
                  <a:srgbClr val="0D0D0D"/>
                </a:solidFill>
                <a:effectLst/>
                <a:highlight>
                  <a:srgbClr val="FFFFFF"/>
                </a:highlight>
              </a:rPr>
              <a:t> </a:t>
            </a:r>
            <a:r>
              <a:rPr lang="tr-TR" sz="2800" b="1" i="0" dirty="0">
                <a:solidFill>
                  <a:srgbClr val="0D0D0D"/>
                </a:solidFill>
                <a:effectLst/>
                <a:highlight>
                  <a:srgbClr val="FFFFFF"/>
                </a:highlight>
              </a:rPr>
              <a:t>// </a:t>
            </a:r>
            <a:r>
              <a:rPr lang="tr-TR" sz="2800" b="1" dirty="0">
                <a:solidFill>
                  <a:srgbClr val="0D0D0D"/>
                </a:solidFill>
                <a:highlight>
                  <a:srgbClr val="FFFFFF"/>
                </a:highlight>
              </a:rPr>
              <a:t>Z</a:t>
            </a:r>
            <a:r>
              <a:rPr lang="tr-TR" sz="2800" b="1" i="0" dirty="0">
                <a:solidFill>
                  <a:srgbClr val="0D0D0D"/>
                </a:solidFill>
                <a:effectLst/>
                <a:highlight>
                  <a:srgbClr val="FFFFFF"/>
                </a:highlight>
              </a:rPr>
              <a:t>iyaret edilen düğümlerin takibini sağlayan dizinin elemanları </a:t>
            </a:r>
            <a:r>
              <a:rPr lang="tr-TR" sz="2800" b="1" i="0" dirty="0" err="1">
                <a:solidFill>
                  <a:srgbClr val="0D0D0D"/>
                </a:solidFill>
                <a:effectLst/>
                <a:highlight>
                  <a:srgbClr val="FFFFFF"/>
                </a:highlight>
              </a:rPr>
              <a:t>false</a:t>
            </a:r>
            <a:r>
              <a:rPr lang="tr-TR" sz="2800" b="1" i="0" dirty="0">
                <a:solidFill>
                  <a:srgbClr val="0D0D0D"/>
                </a:solidFill>
                <a:effectLst/>
                <a:highlight>
                  <a:srgbClr val="FFFFFF"/>
                </a:highlight>
              </a:rPr>
              <a:t> olarak başlatıldı.</a:t>
            </a:r>
          </a:p>
          <a:p>
            <a:r>
              <a:rPr lang="tr-TR" sz="2800" b="0" i="0" dirty="0" err="1">
                <a:solidFill>
                  <a:srgbClr val="0D0D0D"/>
                </a:solidFill>
                <a:effectLst/>
                <a:highlight>
                  <a:srgbClr val="FFFFFF"/>
                </a:highlight>
              </a:rPr>
              <a:t>dist</a:t>
            </a:r>
            <a:r>
              <a:rPr lang="tr-TR" sz="2800" b="0" i="0" dirty="0">
                <a:solidFill>
                  <a:srgbClr val="0D0D0D"/>
                </a:solidFill>
                <a:effectLst/>
                <a:highlight>
                  <a:srgbClr val="FFFFFF"/>
                </a:highlight>
              </a:rPr>
              <a:t>[</a:t>
            </a:r>
            <a:r>
              <a:rPr lang="tr-TR" sz="2800" b="0" i="0" dirty="0" err="1">
                <a:solidFill>
                  <a:srgbClr val="0D0D0D"/>
                </a:solidFill>
                <a:effectLst/>
                <a:highlight>
                  <a:srgbClr val="FFFFFF"/>
                </a:highlight>
              </a:rPr>
              <a:t>source</a:t>
            </a:r>
            <a:r>
              <a:rPr lang="tr-TR" sz="2800" b="0" i="0" dirty="0">
                <a:solidFill>
                  <a:srgbClr val="0D0D0D"/>
                </a:solidFill>
                <a:effectLst/>
                <a:highlight>
                  <a:srgbClr val="FFFFFF"/>
                </a:highlight>
              </a:rPr>
              <a:t>] = 0 </a:t>
            </a:r>
            <a:r>
              <a:rPr lang="tr-TR" sz="2800" b="1" i="0" dirty="0">
                <a:solidFill>
                  <a:srgbClr val="0D0D0D"/>
                </a:solidFill>
                <a:effectLst/>
                <a:highlight>
                  <a:srgbClr val="FFFFFF"/>
                </a:highlight>
              </a:rPr>
              <a:t>// Kaynağın kendisine uzaklığı sıfır olduğu için sıfır alıyoruz</a:t>
            </a:r>
          </a:p>
          <a:p>
            <a:endParaRPr lang="tr-TR" sz="2000" dirty="0"/>
          </a:p>
        </p:txBody>
      </p:sp>
    </p:spTree>
    <p:extLst>
      <p:ext uri="{BB962C8B-B14F-4D97-AF65-F5344CB8AC3E}">
        <p14:creationId xmlns:p14="http://schemas.microsoft.com/office/powerpoint/2010/main" val="1367469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310039" y="640080"/>
            <a:ext cx="3429855" cy="5613236"/>
          </a:xfrm>
        </p:spPr>
        <p:txBody>
          <a:bodyPr anchor="ctr">
            <a:normAutofit/>
          </a:bodyPr>
          <a:lstStyle/>
          <a:p>
            <a:r>
              <a:rPr lang="tr-TR" dirty="0">
                <a:solidFill>
                  <a:srgbClr val="FFFFFF"/>
                </a:solidFill>
              </a:rPr>
              <a:t>DİJKSTRA   ALGORİTMASI </a:t>
            </a:r>
            <a:r>
              <a:rPr lang="tr-TR" dirty="0" err="1">
                <a:solidFill>
                  <a:srgbClr val="FFFFFF"/>
                </a:solidFill>
              </a:rPr>
              <a:t>pseudo</a:t>
            </a:r>
            <a:r>
              <a:rPr lang="tr-TR" dirty="0">
                <a:solidFill>
                  <a:srgbClr val="FFFFFF"/>
                </a:solidFill>
              </a:rPr>
              <a:t> kod</a:t>
            </a:r>
          </a:p>
        </p:txBody>
      </p:sp>
      <p:sp>
        <p:nvSpPr>
          <p:cNvPr id="3" name="İçerik Yer Tutucusu 2">
            <a:extLst>
              <a:ext uri="{FF2B5EF4-FFF2-40B4-BE49-F238E27FC236}">
                <a16:creationId xmlns:a16="http://schemas.microsoft.com/office/drawing/2014/main" id="{2147373A-8E75-CB95-685A-805FB5FBF661}"/>
              </a:ext>
            </a:extLst>
          </p:cNvPr>
          <p:cNvSpPr>
            <a:spLocks noGrp="1"/>
          </p:cNvSpPr>
          <p:nvPr>
            <p:ph idx="1"/>
          </p:nvPr>
        </p:nvSpPr>
        <p:spPr>
          <a:xfrm>
            <a:off x="4379975" y="263951"/>
            <a:ext cx="7501985" cy="5203595"/>
          </a:xfrm>
        </p:spPr>
        <p:txBody>
          <a:bodyPr>
            <a:noAutofit/>
          </a:bodyPr>
          <a:lstStyle/>
          <a:p>
            <a:r>
              <a:rPr lang="tr-TR" sz="2400" b="1" dirty="0"/>
              <a:t>// En kısa yolları bulmak için ana döngü</a:t>
            </a:r>
          </a:p>
          <a:p>
            <a:r>
              <a:rPr lang="en-US" sz="2400" b="0" i="0" dirty="0">
                <a:solidFill>
                  <a:srgbClr val="0D0D0D"/>
                </a:solidFill>
                <a:effectLst/>
                <a:highlight>
                  <a:srgbClr val="FFFFFF"/>
                </a:highlight>
              </a:rPr>
              <a:t>for count = 0 to V - 1:</a:t>
            </a:r>
            <a:endParaRPr lang="tr-TR" sz="2400" b="0" i="0" dirty="0">
              <a:solidFill>
                <a:srgbClr val="0D0D0D"/>
              </a:solidFill>
              <a:effectLst/>
              <a:highlight>
                <a:srgbClr val="FFFFFF"/>
              </a:highlight>
            </a:endParaRPr>
          </a:p>
          <a:p>
            <a:r>
              <a:rPr lang="tr-TR" sz="2400" b="1" dirty="0">
                <a:solidFill>
                  <a:srgbClr val="0D0D0D"/>
                </a:solidFill>
                <a:highlight>
                  <a:srgbClr val="FFFFFF"/>
                </a:highlight>
              </a:rPr>
              <a:t>//Henüz işlenmemiş düğümler kümesinden minimum uzaklıkta olan köşeyi seçin</a:t>
            </a:r>
          </a:p>
          <a:p>
            <a:r>
              <a:rPr lang="tr-TR" sz="2400" b="0" i="0" dirty="0">
                <a:solidFill>
                  <a:srgbClr val="0D0D0D"/>
                </a:solidFill>
                <a:effectLst/>
                <a:highlight>
                  <a:srgbClr val="FFFFFF"/>
                </a:highlight>
              </a:rPr>
              <a:t>u = </a:t>
            </a:r>
            <a:r>
              <a:rPr lang="tr-TR" sz="2400" b="0" i="0" dirty="0" err="1">
                <a:solidFill>
                  <a:srgbClr val="0D0D0D"/>
                </a:solidFill>
                <a:effectLst/>
                <a:highlight>
                  <a:srgbClr val="FFFFFF"/>
                </a:highlight>
              </a:rPr>
              <a:t>minDistance</a:t>
            </a:r>
            <a:r>
              <a:rPr lang="tr-TR" sz="2400" b="0" i="0" dirty="0">
                <a:solidFill>
                  <a:srgbClr val="0D0D0D"/>
                </a:solidFill>
                <a:effectLst/>
                <a:highlight>
                  <a:srgbClr val="FFFFFF"/>
                </a:highlight>
              </a:rPr>
              <a:t>(</a:t>
            </a:r>
            <a:r>
              <a:rPr lang="tr-TR" sz="2400" b="0" i="0" dirty="0" err="1">
                <a:solidFill>
                  <a:srgbClr val="0D0D0D"/>
                </a:solidFill>
                <a:effectLst/>
                <a:highlight>
                  <a:srgbClr val="FFFFFF"/>
                </a:highlight>
              </a:rPr>
              <a:t>dist</a:t>
            </a:r>
            <a:r>
              <a:rPr lang="tr-TR" sz="2400" b="0" i="0" dirty="0">
                <a:solidFill>
                  <a:srgbClr val="0D0D0D"/>
                </a:solidFill>
                <a:effectLst/>
                <a:highlight>
                  <a:srgbClr val="FFFFFF"/>
                </a:highlight>
              </a:rPr>
              <a:t>, </a:t>
            </a:r>
            <a:r>
              <a:rPr lang="tr-TR" sz="2400" b="0" i="0" dirty="0" err="1">
                <a:solidFill>
                  <a:srgbClr val="0D0D0D"/>
                </a:solidFill>
                <a:effectLst/>
                <a:highlight>
                  <a:srgbClr val="FFFFFF"/>
                </a:highlight>
              </a:rPr>
              <a:t>visited</a:t>
            </a:r>
            <a:r>
              <a:rPr lang="tr-TR" sz="2400" b="0" i="0" dirty="0">
                <a:solidFill>
                  <a:srgbClr val="0D0D0D"/>
                </a:solidFill>
                <a:effectLst/>
                <a:highlight>
                  <a:srgbClr val="FFFFFF"/>
                </a:highlight>
              </a:rPr>
              <a:t>)</a:t>
            </a:r>
          </a:p>
          <a:p>
            <a:r>
              <a:rPr lang="tr-TR" sz="2400" b="1" dirty="0">
                <a:solidFill>
                  <a:srgbClr val="0D0D0D"/>
                </a:solidFill>
                <a:highlight>
                  <a:srgbClr val="FFFFFF"/>
                </a:highlight>
              </a:rPr>
              <a:t>//Seçilen köşeyi ziyaret edildi olarak işaretle</a:t>
            </a:r>
          </a:p>
          <a:p>
            <a:r>
              <a:rPr lang="tr-TR" sz="2400" b="0" i="0" dirty="0" err="1">
                <a:solidFill>
                  <a:srgbClr val="0D0D0D"/>
                </a:solidFill>
                <a:effectLst/>
                <a:highlight>
                  <a:srgbClr val="FFFFFF"/>
                </a:highlight>
              </a:rPr>
              <a:t>visited</a:t>
            </a:r>
            <a:r>
              <a:rPr lang="tr-TR" sz="2400" b="0" i="0" dirty="0">
                <a:solidFill>
                  <a:srgbClr val="0D0D0D"/>
                </a:solidFill>
                <a:effectLst/>
                <a:highlight>
                  <a:srgbClr val="FFFFFF"/>
                </a:highlight>
              </a:rPr>
              <a:t>[u] = </a:t>
            </a:r>
            <a:r>
              <a:rPr lang="tr-TR" sz="2400" b="0" i="0" dirty="0" err="1">
                <a:solidFill>
                  <a:srgbClr val="0D0D0D"/>
                </a:solidFill>
                <a:effectLst/>
                <a:highlight>
                  <a:srgbClr val="FFFFFF"/>
                </a:highlight>
              </a:rPr>
              <a:t>true</a:t>
            </a:r>
            <a:endParaRPr lang="tr-TR" sz="2400" b="0" i="0" dirty="0">
              <a:solidFill>
                <a:srgbClr val="0D0D0D"/>
              </a:solidFill>
              <a:effectLst/>
              <a:highlight>
                <a:srgbClr val="FFFFFF"/>
              </a:highlight>
            </a:endParaRPr>
          </a:p>
          <a:p>
            <a:r>
              <a:rPr lang="tr-TR" sz="2400" b="1" dirty="0">
                <a:solidFill>
                  <a:srgbClr val="0D0D0D"/>
                </a:solidFill>
                <a:highlight>
                  <a:srgbClr val="FFFFFF"/>
                </a:highlight>
              </a:rPr>
              <a:t>//Seçilen köşenin komşu köşelerinin mesafelerini güncelle</a:t>
            </a:r>
          </a:p>
          <a:p>
            <a:r>
              <a:rPr lang="en-US" sz="2400" b="0" i="0" dirty="0">
                <a:solidFill>
                  <a:srgbClr val="0D0D0D"/>
                </a:solidFill>
                <a:effectLst/>
                <a:highlight>
                  <a:srgbClr val="FFFFFF"/>
                </a:highlight>
              </a:rPr>
              <a:t>for v = 0 to V - 1: if not visited[v] and graph[u][v] != 0 and </a:t>
            </a:r>
            <a:r>
              <a:rPr lang="en-US" sz="2400" b="0" i="0" dirty="0" err="1">
                <a:solidFill>
                  <a:srgbClr val="0D0D0D"/>
                </a:solidFill>
                <a:effectLst/>
                <a:highlight>
                  <a:srgbClr val="FFFFFF"/>
                </a:highlight>
              </a:rPr>
              <a:t>dist</a:t>
            </a:r>
            <a:r>
              <a:rPr lang="en-US" sz="2400" b="0" i="0" dirty="0">
                <a:solidFill>
                  <a:srgbClr val="0D0D0D"/>
                </a:solidFill>
                <a:effectLst/>
                <a:highlight>
                  <a:srgbClr val="FFFFFF"/>
                </a:highlight>
              </a:rPr>
              <a:t>[u] != INF and </a:t>
            </a:r>
            <a:r>
              <a:rPr lang="en-US" sz="2400" b="0" i="0" dirty="0" err="1">
                <a:solidFill>
                  <a:srgbClr val="0D0D0D"/>
                </a:solidFill>
                <a:effectLst/>
                <a:highlight>
                  <a:srgbClr val="FFFFFF"/>
                </a:highlight>
              </a:rPr>
              <a:t>dist</a:t>
            </a:r>
            <a:r>
              <a:rPr lang="en-US" sz="2400" b="0" i="0" dirty="0">
                <a:solidFill>
                  <a:srgbClr val="0D0D0D"/>
                </a:solidFill>
                <a:effectLst/>
                <a:highlight>
                  <a:srgbClr val="FFFFFF"/>
                </a:highlight>
              </a:rPr>
              <a:t>[u] + graph[u][v] &lt; </a:t>
            </a:r>
            <a:r>
              <a:rPr lang="en-US" sz="2400" b="0" i="0" dirty="0" err="1">
                <a:solidFill>
                  <a:srgbClr val="0D0D0D"/>
                </a:solidFill>
                <a:effectLst/>
                <a:highlight>
                  <a:srgbClr val="FFFFFF"/>
                </a:highlight>
              </a:rPr>
              <a:t>dist</a:t>
            </a:r>
            <a:r>
              <a:rPr lang="en-US" sz="2400" b="0" i="0" dirty="0">
                <a:solidFill>
                  <a:srgbClr val="0D0D0D"/>
                </a:solidFill>
                <a:effectLst/>
                <a:highlight>
                  <a:srgbClr val="FFFFFF"/>
                </a:highlight>
              </a:rPr>
              <a:t>[v]:</a:t>
            </a:r>
            <a:endParaRPr lang="tr-TR" sz="2400" b="0" i="0" dirty="0">
              <a:solidFill>
                <a:srgbClr val="0D0D0D"/>
              </a:solidFill>
              <a:effectLst/>
              <a:highlight>
                <a:srgbClr val="FFFFFF"/>
              </a:highlight>
            </a:endParaRPr>
          </a:p>
          <a:p>
            <a:r>
              <a:rPr lang="tr-TR" sz="2400" dirty="0">
                <a:solidFill>
                  <a:srgbClr val="0D0D0D"/>
                </a:solidFill>
                <a:highlight>
                  <a:srgbClr val="FFFFFF"/>
                </a:highlight>
              </a:rPr>
              <a:t>                                                  </a:t>
            </a:r>
            <a:r>
              <a:rPr lang="en-US" sz="2400" b="0" i="0" dirty="0">
                <a:solidFill>
                  <a:srgbClr val="0D0D0D"/>
                </a:solidFill>
                <a:effectLst/>
                <a:highlight>
                  <a:srgbClr val="FFFFFF"/>
                </a:highlight>
              </a:rPr>
              <a:t> </a:t>
            </a:r>
            <a:r>
              <a:rPr lang="en-US" sz="2400" b="0" i="0" dirty="0" err="1">
                <a:solidFill>
                  <a:srgbClr val="0D0D0D"/>
                </a:solidFill>
                <a:effectLst/>
                <a:highlight>
                  <a:srgbClr val="FFFFFF"/>
                </a:highlight>
              </a:rPr>
              <a:t>dist</a:t>
            </a:r>
            <a:r>
              <a:rPr lang="en-US" sz="2400" b="0" i="0" dirty="0">
                <a:solidFill>
                  <a:srgbClr val="0D0D0D"/>
                </a:solidFill>
                <a:effectLst/>
                <a:highlight>
                  <a:srgbClr val="FFFFFF"/>
                </a:highlight>
              </a:rPr>
              <a:t>[v] = </a:t>
            </a:r>
            <a:r>
              <a:rPr lang="en-US" sz="2400" b="0" i="0" dirty="0" err="1">
                <a:solidFill>
                  <a:srgbClr val="0D0D0D"/>
                </a:solidFill>
                <a:effectLst/>
                <a:highlight>
                  <a:srgbClr val="FFFFFF"/>
                </a:highlight>
              </a:rPr>
              <a:t>dist</a:t>
            </a:r>
            <a:r>
              <a:rPr lang="en-US" sz="2400" b="0" i="0" dirty="0">
                <a:solidFill>
                  <a:srgbClr val="0D0D0D"/>
                </a:solidFill>
                <a:effectLst/>
                <a:highlight>
                  <a:srgbClr val="FFFFFF"/>
                </a:highlight>
              </a:rPr>
              <a:t>[u] + graph[u][v]</a:t>
            </a:r>
            <a:endParaRPr lang="tr-TR" sz="2400" dirty="0">
              <a:solidFill>
                <a:srgbClr val="0D0D0D"/>
              </a:solidFill>
              <a:highlight>
                <a:srgbClr val="FFFFFF"/>
              </a:highlight>
            </a:endParaRPr>
          </a:p>
          <a:p>
            <a:endParaRPr lang="tr-TR" sz="2400" dirty="0"/>
          </a:p>
        </p:txBody>
      </p:sp>
    </p:spTree>
    <p:extLst>
      <p:ext uri="{BB962C8B-B14F-4D97-AF65-F5344CB8AC3E}">
        <p14:creationId xmlns:p14="http://schemas.microsoft.com/office/powerpoint/2010/main" val="1923763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310039" y="640080"/>
            <a:ext cx="3429855" cy="5613236"/>
          </a:xfrm>
        </p:spPr>
        <p:txBody>
          <a:bodyPr anchor="ctr">
            <a:normAutofit/>
          </a:bodyPr>
          <a:lstStyle/>
          <a:p>
            <a:r>
              <a:rPr lang="tr-TR" dirty="0">
                <a:solidFill>
                  <a:srgbClr val="FFFFFF"/>
                </a:solidFill>
              </a:rPr>
              <a:t>DİJKSTRA   ALGORİTMASI </a:t>
            </a:r>
            <a:r>
              <a:rPr lang="tr-TR" dirty="0" err="1">
                <a:solidFill>
                  <a:srgbClr val="FFFFFF"/>
                </a:solidFill>
              </a:rPr>
              <a:t>pseudo</a:t>
            </a:r>
            <a:r>
              <a:rPr lang="tr-TR" dirty="0">
                <a:solidFill>
                  <a:srgbClr val="FFFFFF"/>
                </a:solidFill>
              </a:rPr>
              <a:t> kod</a:t>
            </a:r>
          </a:p>
        </p:txBody>
      </p:sp>
      <p:sp>
        <p:nvSpPr>
          <p:cNvPr id="3" name="İçerik Yer Tutucusu 2">
            <a:extLst>
              <a:ext uri="{FF2B5EF4-FFF2-40B4-BE49-F238E27FC236}">
                <a16:creationId xmlns:a16="http://schemas.microsoft.com/office/drawing/2014/main" id="{2147373A-8E75-CB95-685A-805FB5FBF661}"/>
              </a:ext>
            </a:extLst>
          </p:cNvPr>
          <p:cNvSpPr>
            <a:spLocks noGrp="1"/>
          </p:cNvSpPr>
          <p:nvPr>
            <p:ph idx="1"/>
          </p:nvPr>
        </p:nvSpPr>
        <p:spPr>
          <a:xfrm>
            <a:off x="4496587" y="377072"/>
            <a:ext cx="7475454" cy="4008116"/>
          </a:xfrm>
        </p:spPr>
        <p:txBody>
          <a:bodyPr>
            <a:noAutofit/>
          </a:bodyPr>
          <a:lstStyle/>
          <a:p>
            <a:r>
              <a:rPr lang="tr-TR" sz="2000" b="1" dirty="0"/>
              <a:t>// En kısa mesafeleri yazdır </a:t>
            </a:r>
          </a:p>
          <a:p>
            <a:r>
              <a:rPr lang="tr-TR" sz="2000" b="0" i="0" dirty="0" err="1">
                <a:solidFill>
                  <a:srgbClr val="0D0D0D"/>
                </a:solidFill>
                <a:effectLst/>
                <a:highlight>
                  <a:srgbClr val="FFFFFF"/>
                </a:highlight>
              </a:rPr>
              <a:t>printSolution</a:t>
            </a:r>
            <a:r>
              <a:rPr lang="tr-TR" sz="2000" b="0" i="0" dirty="0">
                <a:solidFill>
                  <a:srgbClr val="0D0D0D"/>
                </a:solidFill>
                <a:effectLst/>
                <a:highlight>
                  <a:srgbClr val="FFFFFF"/>
                </a:highlight>
              </a:rPr>
              <a:t>(</a:t>
            </a:r>
            <a:r>
              <a:rPr lang="tr-TR" sz="2000" b="0" i="0" dirty="0" err="1">
                <a:solidFill>
                  <a:srgbClr val="0D0D0D"/>
                </a:solidFill>
                <a:effectLst/>
                <a:highlight>
                  <a:srgbClr val="FFFFFF"/>
                </a:highlight>
              </a:rPr>
              <a:t>dist</a:t>
            </a:r>
            <a:r>
              <a:rPr lang="tr-TR" sz="2000" b="0" i="0" dirty="0">
                <a:solidFill>
                  <a:srgbClr val="0D0D0D"/>
                </a:solidFill>
                <a:effectLst/>
                <a:highlight>
                  <a:srgbClr val="FFFFFF"/>
                </a:highlight>
              </a:rPr>
              <a:t>)</a:t>
            </a:r>
          </a:p>
          <a:p>
            <a:r>
              <a:rPr lang="tr-TR" sz="2000" b="0" i="0" dirty="0" err="1">
                <a:solidFill>
                  <a:srgbClr val="0D0D0D"/>
                </a:solidFill>
                <a:effectLst/>
                <a:highlight>
                  <a:srgbClr val="FFFFFF"/>
                </a:highlight>
              </a:rPr>
              <a:t>Function</a:t>
            </a:r>
            <a:r>
              <a:rPr lang="tr-TR" sz="2000" b="0" i="0" dirty="0">
                <a:solidFill>
                  <a:srgbClr val="0D0D0D"/>
                </a:solidFill>
                <a:effectLst/>
                <a:highlight>
                  <a:srgbClr val="FFFFFF"/>
                </a:highlight>
              </a:rPr>
              <a:t> </a:t>
            </a:r>
            <a:r>
              <a:rPr lang="tr-TR" sz="2000" b="0" i="0" dirty="0" err="1">
                <a:solidFill>
                  <a:srgbClr val="0D0D0D"/>
                </a:solidFill>
                <a:effectLst/>
                <a:highlight>
                  <a:srgbClr val="FFFFFF"/>
                </a:highlight>
              </a:rPr>
              <a:t>minDistance</a:t>
            </a:r>
            <a:r>
              <a:rPr lang="tr-TR" sz="2000" b="0" i="0" dirty="0">
                <a:solidFill>
                  <a:srgbClr val="0D0D0D"/>
                </a:solidFill>
                <a:effectLst/>
                <a:highlight>
                  <a:srgbClr val="FFFFFF"/>
                </a:highlight>
              </a:rPr>
              <a:t>(</a:t>
            </a:r>
            <a:r>
              <a:rPr lang="tr-TR" sz="2000" b="0" i="0" dirty="0" err="1">
                <a:solidFill>
                  <a:srgbClr val="0D0D0D"/>
                </a:solidFill>
                <a:effectLst/>
                <a:highlight>
                  <a:srgbClr val="FFFFFF"/>
                </a:highlight>
              </a:rPr>
              <a:t>dist</a:t>
            </a:r>
            <a:r>
              <a:rPr lang="tr-TR" sz="2000" b="0" i="0" dirty="0">
                <a:solidFill>
                  <a:srgbClr val="0D0D0D"/>
                </a:solidFill>
                <a:effectLst/>
                <a:highlight>
                  <a:srgbClr val="FFFFFF"/>
                </a:highlight>
              </a:rPr>
              <a:t>, </a:t>
            </a:r>
            <a:r>
              <a:rPr lang="tr-TR" sz="2000" b="0" i="0" dirty="0" err="1">
                <a:solidFill>
                  <a:srgbClr val="0D0D0D"/>
                </a:solidFill>
                <a:effectLst/>
                <a:highlight>
                  <a:srgbClr val="FFFFFF"/>
                </a:highlight>
              </a:rPr>
              <a:t>visited</a:t>
            </a:r>
            <a:r>
              <a:rPr lang="tr-TR" sz="2000" b="0" i="0" dirty="0">
                <a:solidFill>
                  <a:srgbClr val="0D0D0D"/>
                </a:solidFill>
                <a:effectLst/>
                <a:highlight>
                  <a:srgbClr val="FFFFFF"/>
                </a:highlight>
              </a:rPr>
              <a:t>): </a:t>
            </a:r>
            <a:r>
              <a:rPr lang="tr-TR" sz="2000" b="0" i="0" dirty="0" err="1">
                <a:solidFill>
                  <a:srgbClr val="0D0D0D"/>
                </a:solidFill>
                <a:effectLst/>
                <a:highlight>
                  <a:srgbClr val="FFFFFF"/>
                </a:highlight>
              </a:rPr>
              <a:t>min</a:t>
            </a:r>
            <a:r>
              <a:rPr lang="tr-TR" sz="2000" b="0" i="0" dirty="0">
                <a:solidFill>
                  <a:srgbClr val="0D0D0D"/>
                </a:solidFill>
                <a:effectLst/>
                <a:highlight>
                  <a:srgbClr val="FFFFFF"/>
                </a:highlight>
              </a:rPr>
              <a:t> = INF </a:t>
            </a:r>
            <a:r>
              <a:rPr lang="tr-TR" sz="2000" b="1" i="0" dirty="0">
                <a:solidFill>
                  <a:srgbClr val="0D0D0D"/>
                </a:solidFill>
                <a:effectLst/>
                <a:highlight>
                  <a:srgbClr val="FFFFFF"/>
                </a:highlight>
              </a:rPr>
              <a:t>//Sonsuza olan minimum mesafeyi başlat</a:t>
            </a:r>
          </a:p>
          <a:p>
            <a:r>
              <a:rPr lang="tr-TR" sz="2000" b="0" i="0" dirty="0" err="1">
                <a:solidFill>
                  <a:srgbClr val="0D0D0D"/>
                </a:solidFill>
                <a:effectLst/>
                <a:highlight>
                  <a:srgbClr val="FFFFFF"/>
                </a:highlight>
              </a:rPr>
              <a:t>minIndex</a:t>
            </a:r>
            <a:r>
              <a:rPr lang="tr-TR" sz="2000" b="0" i="0" dirty="0">
                <a:solidFill>
                  <a:srgbClr val="0D0D0D"/>
                </a:solidFill>
                <a:effectLst/>
                <a:highlight>
                  <a:srgbClr val="FFFFFF"/>
                </a:highlight>
              </a:rPr>
              <a:t> = -1 // </a:t>
            </a:r>
            <a:r>
              <a:rPr lang="tr-TR" sz="2000" b="0" i="0" dirty="0" err="1">
                <a:solidFill>
                  <a:srgbClr val="0D0D0D"/>
                </a:solidFill>
                <a:effectLst/>
                <a:highlight>
                  <a:srgbClr val="FFFFFF"/>
                </a:highlight>
              </a:rPr>
              <a:t>minIndex'i</a:t>
            </a:r>
            <a:r>
              <a:rPr lang="tr-TR" sz="2000" b="0" i="0" dirty="0">
                <a:solidFill>
                  <a:srgbClr val="0D0D0D"/>
                </a:solidFill>
                <a:effectLst/>
                <a:highlight>
                  <a:srgbClr val="FFFFFF"/>
                </a:highlight>
              </a:rPr>
              <a:t> -1 olarak başlat</a:t>
            </a:r>
          </a:p>
          <a:p>
            <a:r>
              <a:rPr lang="en-US" sz="2000" dirty="0">
                <a:solidFill>
                  <a:srgbClr val="0D0D0D"/>
                </a:solidFill>
                <a:highlight>
                  <a:srgbClr val="FFFFFF"/>
                </a:highlight>
              </a:rPr>
              <a:t> for v = 0 to length(</a:t>
            </a:r>
            <a:r>
              <a:rPr lang="en-US" sz="2000" dirty="0" err="1">
                <a:solidFill>
                  <a:srgbClr val="0D0D0D"/>
                </a:solidFill>
                <a:highlight>
                  <a:srgbClr val="FFFFFF"/>
                </a:highlight>
              </a:rPr>
              <a:t>dist</a:t>
            </a:r>
            <a:r>
              <a:rPr lang="en-US" sz="2000" dirty="0">
                <a:solidFill>
                  <a:srgbClr val="0D0D0D"/>
                </a:solidFill>
                <a:highlight>
                  <a:srgbClr val="FFFFFF"/>
                </a:highlight>
              </a:rPr>
              <a:t>) - 1:</a:t>
            </a:r>
          </a:p>
          <a:p>
            <a:r>
              <a:rPr lang="en-US" sz="2000" dirty="0">
                <a:solidFill>
                  <a:srgbClr val="0D0D0D"/>
                </a:solidFill>
                <a:highlight>
                  <a:srgbClr val="FFFFFF"/>
                </a:highlight>
              </a:rPr>
              <a:t>        if not visited[v] and </a:t>
            </a:r>
            <a:r>
              <a:rPr lang="en-US" sz="2000" dirty="0" err="1">
                <a:solidFill>
                  <a:srgbClr val="0D0D0D"/>
                </a:solidFill>
                <a:highlight>
                  <a:srgbClr val="FFFFFF"/>
                </a:highlight>
              </a:rPr>
              <a:t>dist</a:t>
            </a:r>
            <a:r>
              <a:rPr lang="en-US" sz="2000" dirty="0">
                <a:solidFill>
                  <a:srgbClr val="0D0D0D"/>
                </a:solidFill>
                <a:highlight>
                  <a:srgbClr val="FFFFFF"/>
                </a:highlight>
              </a:rPr>
              <a:t>[v] &lt; min:</a:t>
            </a:r>
          </a:p>
          <a:p>
            <a:r>
              <a:rPr lang="en-US" sz="2000" dirty="0">
                <a:solidFill>
                  <a:srgbClr val="0D0D0D"/>
                </a:solidFill>
                <a:highlight>
                  <a:srgbClr val="FFFFFF"/>
                </a:highlight>
              </a:rPr>
              <a:t>            min = </a:t>
            </a:r>
            <a:r>
              <a:rPr lang="en-US" sz="2000" dirty="0" err="1">
                <a:solidFill>
                  <a:srgbClr val="0D0D0D"/>
                </a:solidFill>
                <a:highlight>
                  <a:srgbClr val="FFFFFF"/>
                </a:highlight>
              </a:rPr>
              <a:t>dist</a:t>
            </a:r>
            <a:r>
              <a:rPr lang="en-US" sz="2000" dirty="0">
                <a:solidFill>
                  <a:srgbClr val="0D0D0D"/>
                </a:solidFill>
                <a:highlight>
                  <a:srgbClr val="FFFFFF"/>
                </a:highlight>
              </a:rPr>
              <a:t>[v]</a:t>
            </a:r>
          </a:p>
          <a:p>
            <a:r>
              <a:rPr lang="en-US" sz="2000" dirty="0">
                <a:solidFill>
                  <a:srgbClr val="0D0D0D"/>
                </a:solidFill>
                <a:highlight>
                  <a:srgbClr val="FFFFFF"/>
                </a:highlight>
              </a:rPr>
              <a:t>            </a:t>
            </a:r>
            <a:r>
              <a:rPr lang="en-US" sz="2000" dirty="0" err="1">
                <a:solidFill>
                  <a:srgbClr val="0D0D0D"/>
                </a:solidFill>
                <a:highlight>
                  <a:srgbClr val="FFFFFF"/>
                </a:highlight>
              </a:rPr>
              <a:t>minIndex</a:t>
            </a:r>
            <a:r>
              <a:rPr lang="en-US" sz="2000" dirty="0">
                <a:solidFill>
                  <a:srgbClr val="0D0D0D"/>
                </a:solidFill>
                <a:highlight>
                  <a:srgbClr val="FFFFFF"/>
                </a:highlight>
              </a:rPr>
              <a:t> = v</a:t>
            </a:r>
          </a:p>
          <a:p>
            <a:r>
              <a:rPr lang="en-US" sz="2000" dirty="0">
                <a:solidFill>
                  <a:srgbClr val="0D0D0D"/>
                </a:solidFill>
                <a:highlight>
                  <a:srgbClr val="FFFFFF"/>
                </a:highlight>
              </a:rPr>
              <a:t>    return </a:t>
            </a:r>
            <a:r>
              <a:rPr lang="en-US" sz="2000" dirty="0" err="1">
                <a:solidFill>
                  <a:srgbClr val="0D0D0D"/>
                </a:solidFill>
                <a:highlight>
                  <a:srgbClr val="FFFFFF"/>
                </a:highlight>
              </a:rPr>
              <a:t>minIndex</a:t>
            </a:r>
            <a:r>
              <a:rPr lang="tr-TR" sz="2000" dirty="0">
                <a:solidFill>
                  <a:srgbClr val="0D0D0D"/>
                </a:solidFill>
                <a:highlight>
                  <a:srgbClr val="FFFFFF"/>
                </a:highlight>
              </a:rPr>
              <a:t> </a:t>
            </a:r>
          </a:p>
          <a:p>
            <a:r>
              <a:rPr lang="en-US" sz="2000" dirty="0">
                <a:solidFill>
                  <a:srgbClr val="0D0D0D"/>
                </a:solidFill>
                <a:highlight>
                  <a:srgbClr val="FFFFFF"/>
                </a:highlight>
              </a:rPr>
              <a:t>Function </a:t>
            </a:r>
            <a:r>
              <a:rPr lang="en-US" sz="2000" dirty="0" err="1">
                <a:solidFill>
                  <a:srgbClr val="0D0D0D"/>
                </a:solidFill>
                <a:highlight>
                  <a:srgbClr val="FFFFFF"/>
                </a:highlight>
              </a:rPr>
              <a:t>printSolution</a:t>
            </a:r>
            <a:r>
              <a:rPr lang="en-US" sz="2000" dirty="0">
                <a:solidFill>
                  <a:srgbClr val="0D0D0D"/>
                </a:solidFill>
                <a:highlight>
                  <a:srgbClr val="FFFFFF"/>
                </a:highlight>
              </a:rPr>
              <a:t>(</a:t>
            </a:r>
            <a:r>
              <a:rPr lang="en-US" sz="2000" dirty="0" err="1">
                <a:solidFill>
                  <a:srgbClr val="0D0D0D"/>
                </a:solidFill>
                <a:highlight>
                  <a:srgbClr val="FFFFFF"/>
                </a:highlight>
              </a:rPr>
              <a:t>dist</a:t>
            </a:r>
            <a:r>
              <a:rPr lang="en-US" sz="2000" dirty="0">
                <a:solidFill>
                  <a:srgbClr val="0D0D0D"/>
                </a:solidFill>
                <a:highlight>
                  <a:srgbClr val="FFFFFF"/>
                </a:highlight>
              </a:rPr>
              <a:t>):</a:t>
            </a:r>
          </a:p>
          <a:p>
            <a:r>
              <a:rPr lang="en-US" sz="2000" b="1" dirty="0">
                <a:solidFill>
                  <a:srgbClr val="0D0D0D"/>
                </a:solidFill>
                <a:highlight>
                  <a:srgbClr val="FFFFFF"/>
                </a:highlight>
              </a:rPr>
              <a:t>// </a:t>
            </a:r>
            <a:r>
              <a:rPr lang="en-US" sz="2000" b="1" dirty="0" err="1">
                <a:solidFill>
                  <a:srgbClr val="0D0D0D"/>
                </a:solidFill>
                <a:highlight>
                  <a:srgbClr val="FFFFFF"/>
                </a:highlight>
              </a:rPr>
              <a:t>Kaynaktan</a:t>
            </a:r>
            <a:r>
              <a:rPr lang="en-US" sz="2000" b="1" dirty="0">
                <a:solidFill>
                  <a:srgbClr val="0D0D0D"/>
                </a:solidFill>
                <a:highlight>
                  <a:srgbClr val="FFFFFF"/>
                </a:highlight>
              </a:rPr>
              <a:t> her </a:t>
            </a:r>
            <a:r>
              <a:rPr lang="en-US" sz="2000" b="1" dirty="0" err="1">
                <a:solidFill>
                  <a:srgbClr val="0D0D0D"/>
                </a:solidFill>
                <a:highlight>
                  <a:srgbClr val="FFFFFF"/>
                </a:highlight>
              </a:rPr>
              <a:t>düğüme</a:t>
            </a:r>
            <a:r>
              <a:rPr lang="en-US" sz="2000" b="1" dirty="0">
                <a:solidFill>
                  <a:srgbClr val="0D0D0D"/>
                </a:solidFill>
                <a:highlight>
                  <a:srgbClr val="FFFFFF"/>
                </a:highlight>
              </a:rPr>
              <a:t> </a:t>
            </a:r>
            <a:r>
              <a:rPr lang="en-US" sz="2000" b="1" dirty="0" err="1">
                <a:solidFill>
                  <a:srgbClr val="0D0D0D"/>
                </a:solidFill>
                <a:highlight>
                  <a:srgbClr val="FFFFFF"/>
                </a:highlight>
              </a:rPr>
              <a:t>en</a:t>
            </a:r>
            <a:r>
              <a:rPr lang="en-US" sz="2000" b="1" dirty="0">
                <a:solidFill>
                  <a:srgbClr val="0D0D0D"/>
                </a:solidFill>
                <a:highlight>
                  <a:srgbClr val="FFFFFF"/>
                </a:highlight>
              </a:rPr>
              <a:t> </a:t>
            </a:r>
            <a:r>
              <a:rPr lang="en-US" sz="2000" b="1" dirty="0" err="1">
                <a:solidFill>
                  <a:srgbClr val="0D0D0D"/>
                </a:solidFill>
                <a:highlight>
                  <a:srgbClr val="FFFFFF"/>
                </a:highlight>
              </a:rPr>
              <a:t>kısa</a:t>
            </a:r>
            <a:r>
              <a:rPr lang="en-US" sz="2000" b="1" dirty="0">
                <a:solidFill>
                  <a:srgbClr val="0D0D0D"/>
                </a:solidFill>
                <a:highlight>
                  <a:srgbClr val="FFFFFF"/>
                </a:highlight>
              </a:rPr>
              <a:t> </a:t>
            </a:r>
            <a:r>
              <a:rPr lang="en-US" sz="2000" b="1" dirty="0" err="1">
                <a:solidFill>
                  <a:srgbClr val="0D0D0D"/>
                </a:solidFill>
                <a:highlight>
                  <a:srgbClr val="FFFFFF"/>
                </a:highlight>
              </a:rPr>
              <a:t>mesafeleri</a:t>
            </a:r>
            <a:r>
              <a:rPr lang="en-US" sz="2000" b="1" dirty="0">
                <a:solidFill>
                  <a:srgbClr val="0D0D0D"/>
                </a:solidFill>
                <a:highlight>
                  <a:srgbClr val="FFFFFF"/>
                </a:highlight>
              </a:rPr>
              <a:t> </a:t>
            </a:r>
            <a:r>
              <a:rPr lang="en-US" sz="2000" b="1" dirty="0" err="1">
                <a:solidFill>
                  <a:srgbClr val="0D0D0D"/>
                </a:solidFill>
                <a:highlight>
                  <a:srgbClr val="FFFFFF"/>
                </a:highlight>
              </a:rPr>
              <a:t>yazdırın</a:t>
            </a:r>
            <a:endParaRPr lang="en-US" sz="2000" b="1" dirty="0">
              <a:solidFill>
                <a:srgbClr val="0D0D0D"/>
              </a:solidFill>
              <a:highlight>
                <a:srgbClr val="FFFFFF"/>
              </a:highlight>
            </a:endParaRPr>
          </a:p>
          <a:p>
            <a:r>
              <a:rPr lang="en-US" sz="2000" dirty="0">
                <a:solidFill>
                  <a:srgbClr val="0D0D0D"/>
                </a:solidFill>
                <a:highlight>
                  <a:srgbClr val="FFFFFF"/>
                </a:highlight>
              </a:rPr>
              <a:t>    for </a:t>
            </a:r>
            <a:r>
              <a:rPr lang="en-US" sz="2000" dirty="0" err="1">
                <a:solidFill>
                  <a:srgbClr val="0D0D0D"/>
                </a:solidFill>
                <a:highlight>
                  <a:srgbClr val="FFFFFF"/>
                </a:highlight>
              </a:rPr>
              <a:t>i</a:t>
            </a:r>
            <a:r>
              <a:rPr lang="en-US" sz="2000" dirty="0">
                <a:solidFill>
                  <a:srgbClr val="0D0D0D"/>
                </a:solidFill>
                <a:highlight>
                  <a:srgbClr val="FFFFFF"/>
                </a:highlight>
              </a:rPr>
              <a:t> = 0 to length(</a:t>
            </a:r>
            <a:r>
              <a:rPr lang="en-US" sz="2000" dirty="0" err="1">
                <a:solidFill>
                  <a:srgbClr val="0D0D0D"/>
                </a:solidFill>
                <a:highlight>
                  <a:srgbClr val="FFFFFF"/>
                </a:highlight>
              </a:rPr>
              <a:t>dist</a:t>
            </a:r>
            <a:r>
              <a:rPr lang="en-US" sz="2000" dirty="0">
                <a:solidFill>
                  <a:srgbClr val="0D0D0D"/>
                </a:solidFill>
                <a:highlight>
                  <a:srgbClr val="FFFFFF"/>
                </a:highlight>
              </a:rPr>
              <a:t>) - 1:</a:t>
            </a:r>
          </a:p>
          <a:p>
            <a:r>
              <a:rPr lang="en-US" sz="2000" dirty="0">
                <a:solidFill>
                  <a:srgbClr val="0D0D0D"/>
                </a:solidFill>
                <a:highlight>
                  <a:srgbClr val="FFFFFF"/>
                </a:highlight>
              </a:rPr>
              <a:t>        print </a:t>
            </a:r>
            <a:r>
              <a:rPr lang="en-US" sz="2000" dirty="0" err="1">
                <a:solidFill>
                  <a:srgbClr val="0D0D0D"/>
                </a:solidFill>
                <a:highlight>
                  <a:srgbClr val="FFFFFF"/>
                </a:highlight>
              </a:rPr>
              <a:t>i</a:t>
            </a:r>
            <a:r>
              <a:rPr lang="en-US" sz="2000" dirty="0">
                <a:solidFill>
                  <a:srgbClr val="0D0D0D"/>
                </a:solidFill>
                <a:highlight>
                  <a:srgbClr val="FFFFFF"/>
                </a:highlight>
              </a:rPr>
              <a:t> + " \t\t " + </a:t>
            </a:r>
            <a:r>
              <a:rPr lang="en-US" sz="2000" dirty="0" err="1">
                <a:solidFill>
                  <a:srgbClr val="0D0D0D"/>
                </a:solidFill>
                <a:highlight>
                  <a:srgbClr val="FFFFFF"/>
                </a:highlight>
              </a:rPr>
              <a:t>dist</a:t>
            </a:r>
            <a:r>
              <a:rPr lang="en-US" sz="2000" dirty="0">
                <a:solidFill>
                  <a:srgbClr val="0D0D0D"/>
                </a:solidFill>
                <a:highlight>
                  <a:srgbClr val="FFFFFF"/>
                </a:highlight>
              </a:rPr>
              <a:t>[</a:t>
            </a:r>
            <a:r>
              <a:rPr lang="en-US" sz="2000" dirty="0" err="1">
                <a:solidFill>
                  <a:srgbClr val="0D0D0D"/>
                </a:solidFill>
                <a:highlight>
                  <a:srgbClr val="FFFFFF"/>
                </a:highlight>
              </a:rPr>
              <a:t>i</a:t>
            </a:r>
            <a:r>
              <a:rPr lang="en-US" sz="2000" dirty="0">
                <a:solidFill>
                  <a:srgbClr val="0D0D0D"/>
                </a:solidFill>
                <a:highlight>
                  <a:srgbClr val="FFFFFF"/>
                </a:highlight>
              </a:rPr>
              <a:t>]</a:t>
            </a:r>
            <a:endParaRPr lang="tr-TR" sz="2000" dirty="0">
              <a:solidFill>
                <a:srgbClr val="0D0D0D"/>
              </a:solidFill>
              <a:highlight>
                <a:srgbClr val="FFFFFF"/>
              </a:highlight>
            </a:endParaRPr>
          </a:p>
        </p:txBody>
      </p:sp>
    </p:spTree>
    <p:extLst>
      <p:ext uri="{BB962C8B-B14F-4D97-AF65-F5344CB8AC3E}">
        <p14:creationId xmlns:p14="http://schemas.microsoft.com/office/powerpoint/2010/main" val="1395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310039" y="640080"/>
            <a:ext cx="3429855" cy="5613236"/>
          </a:xfrm>
        </p:spPr>
        <p:txBody>
          <a:bodyPr anchor="ctr">
            <a:normAutofit/>
          </a:bodyPr>
          <a:lstStyle/>
          <a:p>
            <a:r>
              <a:rPr lang="tr-TR" dirty="0">
                <a:solidFill>
                  <a:srgbClr val="FFFFFF"/>
                </a:solidFill>
              </a:rPr>
              <a:t>DİJKSTRA   ALGORİTMASI</a:t>
            </a:r>
            <a:br>
              <a:rPr lang="tr-TR" dirty="0">
                <a:solidFill>
                  <a:srgbClr val="FFFFFF"/>
                </a:solidFill>
              </a:rPr>
            </a:br>
            <a:r>
              <a:rPr lang="tr-TR" dirty="0">
                <a:solidFill>
                  <a:srgbClr val="FFFFFF"/>
                </a:solidFill>
              </a:rPr>
              <a:t>Kod </a:t>
            </a:r>
            <a:r>
              <a:rPr lang="tr-TR" dirty="0" err="1">
                <a:solidFill>
                  <a:srgbClr val="FFFFFF"/>
                </a:solidFill>
              </a:rPr>
              <a:t>Örnegi</a:t>
            </a:r>
            <a:endParaRPr lang="tr-TR" dirty="0">
              <a:solidFill>
                <a:srgbClr val="FFFFFF"/>
              </a:solidFill>
            </a:endParaRPr>
          </a:p>
        </p:txBody>
      </p:sp>
      <p:pic>
        <p:nvPicPr>
          <p:cNvPr id="8" name="Resim 7">
            <a:extLst>
              <a:ext uri="{FF2B5EF4-FFF2-40B4-BE49-F238E27FC236}">
                <a16:creationId xmlns:a16="http://schemas.microsoft.com/office/drawing/2014/main" id="{9409BAAB-2E98-37FC-AF93-95ECE9998D2F}"/>
              </a:ext>
            </a:extLst>
          </p:cNvPr>
          <p:cNvPicPr>
            <a:picLocks noChangeAspect="1"/>
          </p:cNvPicPr>
          <p:nvPr/>
        </p:nvPicPr>
        <p:blipFill>
          <a:blip r:embed="rId2"/>
          <a:stretch>
            <a:fillRect/>
          </a:stretch>
        </p:blipFill>
        <p:spPr>
          <a:xfrm>
            <a:off x="4099567" y="1568160"/>
            <a:ext cx="8065000" cy="3909475"/>
          </a:xfrm>
          <a:prstGeom prst="rect">
            <a:avLst/>
          </a:prstGeom>
        </p:spPr>
      </p:pic>
      <p:sp>
        <p:nvSpPr>
          <p:cNvPr id="3" name="Metin kutusu 2">
            <a:extLst>
              <a:ext uri="{FF2B5EF4-FFF2-40B4-BE49-F238E27FC236}">
                <a16:creationId xmlns:a16="http://schemas.microsoft.com/office/drawing/2014/main" id="{2561E485-B8A4-FE57-DFCF-D5B5FE28D1E4}"/>
              </a:ext>
            </a:extLst>
          </p:cNvPr>
          <p:cNvSpPr txBox="1"/>
          <p:nvPr/>
        </p:nvSpPr>
        <p:spPr>
          <a:xfrm>
            <a:off x="7946795" y="3930977"/>
            <a:ext cx="406801" cy="369332"/>
          </a:xfrm>
          <a:prstGeom prst="rect">
            <a:avLst/>
          </a:prstGeom>
          <a:solidFill>
            <a:schemeClr val="bg1"/>
          </a:solidFill>
        </p:spPr>
        <p:txBody>
          <a:bodyPr wrap="square" rtlCol="0">
            <a:spAutoFit/>
          </a:bodyPr>
          <a:lstStyle/>
          <a:p>
            <a:r>
              <a:rPr lang="tr-TR" dirty="0"/>
              <a:t>5</a:t>
            </a:r>
          </a:p>
        </p:txBody>
      </p:sp>
    </p:spTree>
    <p:extLst>
      <p:ext uri="{BB962C8B-B14F-4D97-AF65-F5344CB8AC3E}">
        <p14:creationId xmlns:p14="http://schemas.microsoft.com/office/powerpoint/2010/main" val="2340956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310039" y="640080"/>
            <a:ext cx="3429855" cy="5613236"/>
          </a:xfrm>
        </p:spPr>
        <p:txBody>
          <a:bodyPr anchor="ctr">
            <a:normAutofit/>
          </a:bodyPr>
          <a:lstStyle/>
          <a:p>
            <a:r>
              <a:rPr lang="tr-TR">
                <a:solidFill>
                  <a:srgbClr val="FFFFFF"/>
                </a:solidFill>
              </a:rPr>
              <a:t>DİJKSTRA   ALGORİTMASI</a:t>
            </a:r>
          </a:p>
        </p:txBody>
      </p:sp>
      <p:pic>
        <p:nvPicPr>
          <p:cNvPr id="8" name="Resim 7" descr="metin, ekran görüntüsü, yazılım içeren bir resim&#10;&#10;Açıklama otomatik olarak oluşturuldu">
            <a:extLst>
              <a:ext uri="{FF2B5EF4-FFF2-40B4-BE49-F238E27FC236}">
                <a16:creationId xmlns:a16="http://schemas.microsoft.com/office/drawing/2014/main" id="{02BB608B-BC76-2F82-810F-073D07BAF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73" y="288101"/>
            <a:ext cx="11810853" cy="6281797"/>
          </a:xfrm>
          <a:prstGeom prst="rect">
            <a:avLst/>
          </a:prstGeom>
        </p:spPr>
      </p:pic>
      <p:pic>
        <p:nvPicPr>
          <p:cNvPr id="9" name="Resim 8">
            <a:extLst>
              <a:ext uri="{FF2B5EF4-FFF2-40B4-BE49-F238E27FC236}">
                <a16:creationId xmlns:a16="http://schemas.microsoft.com/office/drawing/2014/main" id="{19BD0187-1454-5752-DB10-7FE492212553}"/>
              </a:ext>
            </a:extLst>
          </p:cNvPr>
          <p:cNvPicPr>
            <a:picLocks noChangeAspect="1"/>
          </p:cNvPicPr>
          <p:nvPr/>
        </p:nvPicPr>
        <p:blipFill>
          <a:blip r:embed="rId3"/>
          <a:stretch>
            <a:fillRect/>
          </a:stretch>
        </p:blipFill>
        <p:spPr>
          <a:xfrm>
            <a:off x="5536663" y="1481650"/>
            <a:ext cx="5049637" cy="2447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Metin kutusu 3">
            <a:extLst>
              <a:ext uri="{FF2B5EF4-FFF2-40B4-BE49-F238E27FC236}">
                <a16:creationId xmlns:a16="http://schemas.microsoft.com/office/drawing/2014/main" id="{0D8DDFC7-D187-8448-0A86-AB201CEE6392}"/>
              </a:ext>
            </a:extLst>
          </p:cNvPr>
          <p:cNvSpPr txBox="1"/>
          <p:nvPr/>
        </p:nvSpPr>
        <p:spPr>
          <a:xfrm>
            <a:off x="7955280" y="2944368"/>
            <a:ext cx="109728" cy="261610"/>
          </a:xfrm>
          <a:prstGeom prst="rect">
            <a:avLst/>
          </a:prstGeom>
          <a:solidFill>
            <a:srgbClr val="EFEFEF"/>
          </a:solidFill>
        </p:spPr>
        <p:txBody>
          <a:bodyPr wrap="square" rtlCol="0">
            <a:spAutoFit/>
          </a:bodyPr>
          <a:lstStyle/>
          <a:p>
            <a:r>
              <a:rPr lang="tr-TR" sz="1100" dirty="0"/>
              <a:t>5</a:t>
            </a:r>
          </a:p>
        </p:txBody>
      </p:sp>
    </p:spTree>
    <p:extLst>
      <p:ext uri="{BB962C8B-B14F-4D97-AF65-F5344CB8AC3E}">
        <p14:creationId xmlns:p14="http://schemas.microsoft.com/office/powerpoint/2010/main" val="1635474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cxnSp>
        <p:nvCxnSpPr>
          <p:cNvPr id="17" name="Straight Connector 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z="4400" kern="1200" cap="all" spc="200" baseline="0" dirty="0">
                <a:solidFill>
                  <a:srgbClr val="FFFFFF"/>
                </a:solidFill>
                <a:latin typeface="+mj-lt"/>
                <a:ea typeface="+mj-ea"/>
                <a:cs typeface="+mj-cs"/>
              </a:rPr>
              <a:t>DİJKSTRA ALGORİTMASI</a:t>
            </a:r>
            <a:r>
              <a:rPr lang="tr-TR" sz="4400" kern="1200" cap="all" spc="200" baseline="0" dirty="0">
                <a:solidFill>
                  <a:srgbClr val="FFFFFF"/>
                </a:solidFill>
                <a:latin typeface="+mj-lt"/>
                <a:ea typeface="+mj-ea"/>
                <a:cs typeface="+mj-cs"/>
              </a:rPr>
              <a:t> kod </a:t>
            </a:r>
            <a:r>
              <a:rPr lang="tr-TR" sz="4400" spc="200" dirty="0" err="1">
                <a:solidFill>
                  <a:srgbClr val="FFFFFF"/>
                </a:solidFill>
              </a:rPr>
              <a:t>ö</a:t>
            </a:r>
            <a:r>
              <a:rPr lang="tr-TR" sz="4400" kern="1200" cap="all" spc="200" baseline="0" dirty="0" err="1">
                <a:solidFill>
                  <a:srgbClr val="FFFFFF"/>
                </a:solidFill>
                <a:latin typeface="+mj-lt"/>
                <a:ea typeface="+mj-ea"/>
                <a:cs typeface="+mj-cs"/>
              </a:rPr>
              <a:t>rnegi</a:t>
            </a:r>
            <a:endParaRPr lang="en-US" sz="4400" kern="1200" cap="all" spc="200" baseline="0" dirty="0">
              <a:solidFill>
                <a:srgbClr val="FFFFFF"/>
              </a:solidFill>
              <a:latin typeface="+mj-lt"/>
              <a:ea typeface="+mj-ea"/>
              <a:cs typeface="+mj-cs"/>
            </a:endParaRPr>
          </a:p>
        </p:txBody>
      </p:sp>
      <p:pic>
        <p:nvPicPr>
          <p:cNvPr id="8" name="Resim 7" descr="metin, yazılım, ekran görüntüsü içeren bir resim&#10;&#10;Açıklama otomatik olarak oluşturuldu">
            <a:extLst>
              <a:ext uri="{FF2B5EF4-FFF2-40B4-BE49-F238E27FC236}">
                <a16:creationId xmlns:a16="http://schemas.microsoft.com/office/drawing/2014/main" id="{FBDFB39E-5DBF-E5CB-F244-663894B71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51" y="836425"/>
            <a:ext cx="11870050" cy="3056538"/>
          </a:xfrm>
          <a:prstGeom prst="rect">
            <a:avLst/>
          </a:prstGeom>
        </p:spPr>
      </p:pic>
      <p:cxnSp>
        <p:nvCxnSpPr>
          <p:cNvPr id="23" name="Straight Connector 22">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4" name="Resim 13">
            <a:extLst>
              <a:ext uri="{FF2B5EF4-FFF2-40B4-BE49-F238E27FC236}">
                <a16:creationId xmlns:a16="http://schemas.microsoft.com/office/drawing/2014/main" id="{EC6BB76A-C39C-D548-4112-583CB5F5826F}"/>
              </a:ext>
            </a:extLst>
          </p:cNvPr>
          <p:cNvPicPr>
            <a:picLocks noChangeAspect="1"/>
          </p:cNvPicPr>
          <p:nvPr/>
        </p:nvPicPr>
        <p:blipFill>
          <a:blip r:embed="rId3"/>
          <a:stretch>
            <a:fillRect/>
          </a:stretch>
        </p:blipFill>
        <p:spPr>
          <a:xfrm>
            <a:off x="8583415" y="4759401"/>
            <a:ext cx="3432264" cy="1663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Metin kutusu 3">
            <a:extLst>
              <a:ext uri="{FF2B5EF4-FFF2-40B4-BE49-F238E27FC236}">
                <a16:creationId xmlns:a16="http://schemas.microsoft.com/office/drawing/2014/main" id="{9BAEC8D2-01F3-45D8-BCCB-374EC0DAA395}"/>
              </a:ext>
            </a:extLst>
          </p:cNvPr>
          <p:cNvSpPr txBox="1"/>
          <p:nvPr/>
        </p:nvSpPr>
        <p:spPr>
          <a:xfrm>
            <a:off x="10203180" y="5775959"/>
            <a:ext cx="177901" cy="215444"/>
          </a:xfrm>
          <a:prstGeom prst="rect">
            <a:avLst/>
          </a:prstGeom>
          <a:solidFill>
            <a:srgbClr val="EFEFEF"/>
          </a:solidFill>
        </p:spPr>
        <p:txBody>
          <a:bodyPr wrap="square" rtlCol="0">
            <a:spAutoFit/>
          </a:bodyPr>
          <a:lstStyle/>
          <a:p>
            <a:pPr algn="ctr"/>
            <a:r>
              <a:rPr lang="tr-TR" sz="800" dirty="0"/>
              <a:t>5</a:t>
            </a:r>
          </a:p>
        </p:txBody>
      </p:sp>
    </p:spTree>
    <p:extLst>
      <p:ext uri="{BB962C8B-B14F-4D97-AF65-F5344CB8AC3E}">
        <p14:creationId xmlns:p14="http://schemas.microsoft.com/office/powerpoint/2010/main" val="1954559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7"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cxnSp>
        <p:nvCxnSpPr>
          <p:cNvPr id="19" name="Straight Connector 18">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D2E3C52-528A-4049-BCAA-5460756B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z="4400" spc="200" dirty="0">
                <a:solidFill>
                  <a:srgbClr val="FFFFFF"/>
                </a:solidFill>
              </a:rPr>
              <a:t>DİJKSTRA ALGORİTMASI</a:t>
            </a:r>
            <a:r>
              <a:rPr lang="tr-TR" sz="4400" spc="200" dirty="0">
                <a:solidFill>
                  <a:srgbClr val="FFFFFF"/>
                </a:solidFill>
              </a:rPr>
              <a:t> kod </a:t>
            </a:r>
            <a:r>
              <a:rPr lang="tr-TR" sz="4400" spc="200" dirty="0" err="1">
                <a:solidFill>
                  <a:srgbClr val="FFFFFF"/>
                </a:solidFill>
              </a:rPr>
              <a:t>örnegi</a:t>
            </a:r>
            <a:endParaRPr lang="en-US" sz="4400" spc="200" dirty="0">
              <a:solidFill>
                <a:srgbClr val="FFFFFF"/>
              </a:solidFill>
            </a:endParaRPr>
          </a:p>
        </p:txBody>
      </p:sp>
      <p:sp useBgFill="1">
        <p:nvSpPr>
          <p:cNvPr id="23" name="Rectangle 22">
            <a:extLst>
              <a:ext uri="{FF2B5EF4-FFF2-40B4-BE49-F238E27FC236}">
                <a16:creationId xmlns:a16="http://schemas.microsoft.com/office/drawing/2014/main" id="{CD5B542C-8183-4445-AF4D-B23AAE329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Resim 7" descr="metin, ekran görüntüsü, yazı tipi içeren bir resim&#10;&#10;Açıklama otomatik olarak oluşturuldu">
            <a:extLst>
              <a:ext uri="{FF2B5EF4-FFF2-40B4-BE49-F238E27FC236}">
                <a16:creationId xmlns:a16="http://schemas.microsoft.com/office/drawing/2014/main" id="{F89A70FE-61E8-2260-3411-EE02F1BD4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90" y="603263"/>
            <a:ext cx="5734064" cy="1490856"/>
          </a:xfrm>
          <a:prstGeom prst="rect">
            <a:avLst/>
          </a:prstGeom>
        </p:spPr>
      </p:pic>
      <p:cxnSp>
        <p:nvCxnSpPr>
          <p:cNvPr id="25" name="Straight Connector 24">
            <a:extLst>
              <a:ext uri="{FF2B5EF4-FFF2-40B4-BE49-F238E27FC236}">
                <a16:creationId xmlns:a16="http://schemas.microsoft.com/office/drawing/2014/main" id="{84ED9B5A-5577-4CA5-97AA-0E5E2EA97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Resim 9" descr="metin, ekran görüntüsü, yazı tipi, yazılım içeren bir resim&#10;&#10;Açıklama otomatik olarak oluşturuldu">
            <a:extLst>
              <a:ext uri="{FF2B5EF4-FFF2-40B4-BE49-F238E27FC236}">
                <a16:creationId xmlns:a16="http://schemas.microsoft.com/office/drawing/2014/main" id="{B1D7D0D9-AA8D-1F4A-0D59-09303607F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316" y="603263"/>
            <a:ext cx="5341140" cy="3364918"/>
          </a:xfrm>
          <a:prstGeom prst="rect">
            <a:avLst/>
          </a:prstGeom>
        </p:spPr>
      </p:pic>
      <p:cxnSp>
        <p:nvCxnSpPr>
          <p:cNvPr id="27" name="Straight Connector 26">
            <a:extLst>
              <a:ext uri="{FF2B5EF4-FFF2-40B4-BE49-F238E27FC236}">
                <a16:creationId xmlns:a16="http://schemas.microsoft.com/office/drawing/2014/main" id="{2724283B-587C-4A0E-A50E-B8914975B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11" name="Resim 10">
            <a:extLst>
              <a:ext uri="{FF2B5EF4-FFF2-40B4-BE49-F238E27FC236}">
                <a16:creationId xmlns:a16="http://schemas.microsoft.com/office/drawing/2014/main" id="{CBD52B53-D2D1-7B1B-EEA2-0980A4F2DD66}"/>
              </a:ext>
            </a:extLst>
          </p:cNvPr>
          <p:cNvPicPr>
            <a:picLocks noChangeAspect="1"/>
          </p:cNvPicPr>
          <p:nvPr/>
        </p:nvPicPr>
        <p:blipFill>
          <a:blip r:embed="rId4"/>
          <a:stretch>
            <a:fillRect/>
          </a:stretch>
        </p:blipFill>
        <p:spPr>
          <a:xfrm>
            <a:off x="8504074" y="4766643"/>
            <a:ext cx="3570695" cy="1730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Resim 5" descr="metin, ekran görüntüsü, yazı tipi, sayı, numara içeren bir resim&#10;&#10;Açıklama otomatik olarak oluşturuldu">
            <a:extLst>
              <a:ext uri="{FF2B5EF4-FFF2-40B4-BE49-F238E27FC236}">
                <a16:creationId xmlns:a16="http://schemas.microsoft.com/office/drawing/2014/main" id="{45ABEA59-827A-6748-0D5D-A6D149F05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2387" y="2309523"/>
            <a:ext cx="2757192" cy="1893730"/>
          </a:xfrm>
          <a:prstGeom prst="rect">
            <a:avLst/>
          </a:prstGeom>
        </p:spPr>
      </p:pic>
      <p:sp>
        <p:nvSpPr>
          <p:cNvPr id="7" name="Metin kutusu 6">
            <a:extLst>
              <a:ext uri="{FF2B5EF4-FFF2-40B4-BE49-F238E27FC236}">
                <a16:creationId xmlns:a16="http://schemas.microsoft.com/office/drawing/2014/main" id="{1CD5A63C-0974-FC2D-3F08-D6A48A417DCE}"/>
              </a:ext>
            </a:extLst>
          </p:cNvPr>
          <p:cNvSpPr txBox="1"/>
          <p:nvPr/>
        </p:nvSpPr>
        <p:spPr>
          <a:xfrm>
            <a:off x="10230366" y="5821679"/>
            <a:ext cx="118110" cy="215444"/>
          </a:xfrm>
          <a:prstGeom prst="rect">
            <a:avLst/>
          </a:prstGeom>
          <a:solidFill>
            <a:srgbClr val="EFEFEF"/>
          </a:solidFill>
        </p:spPr>
        <p:txBody>
          <a:bodyPr wrap="square" rtlCol="0">
            <a:spAutoFit/>
          </a:bodyPr>
          <a:lstStyle/>
          <a:p>
            <a:pPr algn="ctr"/>
            <a:r>
              <a:rPr lang="tr-TR" sz="800" dirty="0"/>
              <a:t>5</a:t>
            </a:r>
          </a:p>
        </p:txBody>
      </p:sp>
    </p:spTree>
    <p:extLst>
      <p:ext uri="{BB962C8B-B14F-4D97-AF65-F5344CB8AC3E}">
        <p14:creationId xmlns:p14="http://schemas.microsoft.com/office/powerpoint/2010/main" val="1157801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US">
                <a:solidFill>
                  <a:srgbClr val="FFFFFF"/>
                </a:solidFill>
              </a:rPr>
              <a:t>DİJKSTRA   ALGORİTMASI</a:t>
            </a:r>
            <a:br>
              <a:rPr lang="en-US">
                <a:solidFill>
                  <a:srgbClr val="FFFFFF"/>
                </a:solidFill>
              </a:rPr>
            </a:br>
            <a:r>
              <a:rPr lang="en-US">
                <a:solidFill>
                  <a:srgbClr val="FFFFFF"/>
                </a:solidFill>
              </a:rPr>
              <a:t>Kod Örnegi</a:t>
            </a:r>
          </a:p>
        </p:txBody>
      </p:sp>
      <p:pic>
        <p:nvPicPr>
          <p:cNvPr id="5" name="Resim 4" descr="metin, diyagram, el yazısı, kalıp, desen, düzen içeren bir resim&#10;&#10;Açıklama otomatik olarak oluşturuldu">
            <a:extLst>
              <a:ext uri="{FF2B5EF4-FFF2-40B4-BE49-F238E27FC236}">
                <a16:creationId xmlns:a16="http://schemas.microsoft.com/office/drawing/2014/main" id="{6B83B330-380B-0FCB-8C25-13A763936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6693" y="-2676695"/>
            <a:ext cx="6848612" cy="12202001"/>
          </a:xfrm>
          <a:prstGeom prst="rect">
            <a:avLst/>
          </a:prstGeom>
        </p:spPr>
      </p:pic>
    </p:spTree>
    <p:extLst>
      <p:ext uri="{BB962C8B-B14F-4D97-AF65-F5344CB8AC3E}">
        <p14:creationId xmlns:p14="http://schemas.microsoft.com/office/powerpoint/2010/main" val="718162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etin kutusu 10">
            <a:extLst>
              <a:ext uri="{FF2B5EF4-FFF2-40B4-BE49-F238E27FC236}">
                <a16:creationId xmlns:a16="http://schemas.microsoft.com/office/drawing/2014/main" id="{AFE437C6-B77A-867D-1536-54F42D8C97D7}"/>
              </a:ext>
            </a:extLst>
          </p:cNvPr>
          <p:cNvSpPr txBox="1"/>
          <p:nvPr/>
        </p:nvSpPr>
        <p:spPr>
          <a:xfrm>
            <a:off x="4981182" y="114497"/>
            <a:ext cx="7122834" cy="795602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tr-TR" sz="1600" dirty="0">
                <a:hlinkClick r:id="rId2"/>
              </a:rPr>
              <a:t>https://medium.com/t%C3%BCrkiye/graf-teorisi-4-en-k%C4%B1sa-yol-problemi-322a648c864e</a:t>
            </a:r>
            <a:endParaRPr lang="tr-TR" sz="1600" dirty="0"/>
          </a:p>
          <a:p>
            <a:pPr marL="285750" indent="-285750">
              <a:spcAft>
                <a:spcPts val="600"/>
              </a:spcAft>
              <a:buFont typeface="Arial" panose="020B0604020202020204" pitchFamily="34" charset="0"/>
              <a:buChar char="•"/>
            </a:pPr>
            <a:endParaRPr lang="tr-TR" sz="1600" dirty="0"/>
          </a:p>
          <a:p>
            <a:pPr marL="285750" indent="-285750">
              <a:spcAft>
                <a:spcPts val="600"/>
              </a:spcAft>
              <a:buFont typeface="Arial" panose="020B0604020202020204" pitchFamily="34" charset="0"/>
              <a:buChar char="•"/>
            </a:pPr>
            <a:r>
              <a:rPr lang="tr-TR" sz="1600" dirty="0"/>
              <a:t>https://medium.com/@alifurkangokce/dijkstra-algoritmas%C4%B1-en-k%C4%B1sa-yol-bulman%C4%B1n-anahtar%C4%B1-7fc022a3c028#:~:text=Dijkstra%20algoritmas%C4%B1%2C%20bir%20ba%C5%9Flang%C4%B1%C3%A7%20d%C3%BC%C4%9F%C3%BCm%C3%BCnden,se%C3%A7er%20ve%20bu%20d%C3%BC%C4%9F%C3%BCm%C3%BC%20i%C5%9Fler</a:t>
            </a:r>
          </a:p>
          <a:p>
            <a:pPr marL="285750" indent="-285750">
              <a:spcAft>
                <a:spcPts val="600"/>
              </a:spcAft>
              <a:buFont typeface="Arial" panose="020B0604020202020204" pitchFamily="34" charset="0"/>
              <a:buChar char="•"/>
            </a:pPr>
            <a:endParaRPr lang="tr-TR" sz="1600" dirty="0"/>
          </a:p>
          <a:p>
            <a:pPr marL="285750" indent="-285750">
              <a:spcAft>
                <a:spcPts val="600"/>
              </a:spcAft>
              <a:buFont typeface="Arial" panose="020B0604020202020204" pitchFamily="34" charset="0"/>
              <a:buChar char="•"/>
            </a:pPr>
            <a:r>
              <a:rPr lang="tr-TR" sz="1600" dirty="0">
                <a:hlinkClick r:id="rId3"/>
              </a:rPr>
              <a:t>https://medium.com/t%C3%BCrkiye/graf-teorisine-giri%C5%9F-c90cbdf9564c</a:t>
            </a:r>
            <a:endParaRPr lang="tr-TR" sz="1600" dirty="0"/>
          </a:p>
          <a:p>
            <a:pPr marL="285750" indent="-285750">
              <a:spcAft>
                <a:spcPts val="600"/>
              </a:spcAft>
              <a:buFont typeface="Arial" panose="020B0604020202020204" pitchFamily="34" charset="0"/>
              <a:buChar char="•"/>
            </a:pPr>
            <a:endParaRPr lang="tr-TR" sz="1600" dirty="0"/>
          </a:p>
          <a:p>
            <a:pPr marL="285750" indent="-285750">
              <a:spcAft>
                <a:spcPts val="600"/>
              </a:spcAft>
              <a:buFont typeface="Arial" panose="020B0604020202020204" pitchFamily="34" charset="0"/>
              <a:buChar char="•"/>
            </a:pPr>
            <a:r>
              <a:rPr lang="tr-TR" sz="1600" dirty="0">
                <a:hlinkClick r:id="rId4"/>
              </a:rPr>
              <a:t>https://bilgisayarkavramlari.com/2010/05/13/dijkstra-algoritmasi-2/</a:t>
            </a:r>
            <a:endParaRPr lang="tr-TR" sz="1600" dirty="0"/>
          </a:p>
          <a:p>
            <a:pPr marL="285750" indent="-285750">
              <a:spcAft>
                <a:spcPts val="600"/>
              </a:spcAft>
              <a:buFont typeface="Arial" panose="020B0604020202020204" pitchFamily="34" charset="0"/>
              <a:buChar char="•"/>
            </a:pPr>
            <a:endParaRPr lang="tr-TR" sz="1600" dirty="0"/>
          </a:p>
          <a:p>
            <a:pPr marL="285750" indent="-285750">
              <a:spcAft>
                <a:spcPts val="600"/>
              </a:spcAft>
              <a:buFont typeface="Arial" panose="020B0604020202020204" pitchFamily="34" charset="0"/>
              <a:buChar char="•"/>
            </a:pPr>
            <a:r>
              <a:rPr lang="tr-TR" sz="1600" dirty="0">
                <a:hlinkClick r:id="rId5"/>
              </a:rPr>
              <a:t>https://www.youtube.com/watch?v=t2d-XYuPfg0</a:t>
            </a:r>
            <a:endParaRPr lang="tr-TR" sz="1600" dirty="0"/>
          </a:p>
          <a:p>
            <a:pPr marL="285750" indent="-285750">
              <a:spcAft>
                <a:spcPts val="600"/>
              </a:spcAft>
              <a:buFont typeface="Arial" panose="020B0604020202020204" pitchFamily="34" charset="0"/>
              <a:buChar char="•"/>
            </a:pPr>
            <a:endParaRPr lang="tr-TR" sz="1600" dirty="0"/>
          </a:p>
          <a:p>
            <a:pPr marL="285750" indent="-285750">
              <a:spcAft>
                <a:spcPts val="600"/>
              </a:spcAft>
              <a:buFont typeface="Arial" panose="020B0604020202020204" pitchFamily="34" charset="0"/>
              <a:buChar char="•"/>
            </a:pPr>
            <a:r>
              <a:rPr lang="tr-TR" sz="1600" dirty="0">
                <a:hlinkClick r:id="rId6"/>
              </a:rPr>
              <a:t>https://www.youtube.com/watch?v=MeiKA0uai0c&amp;t=1513s</a:t>
            </a:r>
            <a:endParaRPr lang="tr-TR" sz="1600" dirty="0"/>
          </a:p>
          <a:p>
            <a:pPr marL="285750" indent="-285750">
              <a:spcAft>
                <a:spcPts val="600"/>
              </a:spcAft>
              <a:buFont typeface="Arial" panose="020B0604020202020204" pitchFamily="34" charset="0"/>
              <a:buChar char="•"/>
            </a:pPr>
            <a:endParaRPr lang="tr-TR" sz="1600" dirty="0"/>
          </a:p>
          <a:p>
            <a:pPr marL="285750" indent="-285750">
              <a:spcAft>
                <a:spcPts val="600"/>
              </a:spcAft>
              <a:buFont typeface="Arial" panose="020B0604020202020204" pitchFamily="34" charset="0"/>
              <a:buChar char="•"/>
            </a:pPr>
            <a:r>
              <a:rPr lang="tr-TR" sz="1600" dirty="0">
                <a:hlinkClick r:id="rId7"/>
              </a:rPr>
              <a:t>https://www.youtube.com/watch?v=SZXXnB7vSm4</a:t>
            </a:r>
            <a:endParaRPr lang="tr-TR" sz="1600" dirty="0"/>
          </a:p>
          <a:p>
            <a:pPr marL="285750" indent="-285750">
              <a:spcAft>
                <a:spcPts val="600"/>
              </a:spcAft>
              <a:buFont typeface="Arial" panose="020B0604020202020204" pitchFamily="34" charset="0"/>
              <a:buChar char="•"/>
            </a:pPr>
            <a:endParaRPr lang="tr-TR" sz="1600" dirty="0"/>
          </a:p>
          <a:p>
            <a:pPr marL="285750" indent="-285750">
              <a:spcAft>
                <a:spcPts val="600"/>
              </a:spcAft>
              <a:buFont typeface="Arial" panose="020B0604020202020204" pitchFamily="34" charset="0"/>
              <a:buChar char="•"/>
            </a:pPr>
            <a:r>
              <a:rPr lang="tr-TR" sz="1600" dirty="0">
                <a:hlinkClick r:id="rId8"/>
              </a:rPr>
              <a:t>https://chat.openai.com/</a:t>
            </a:r>
            <a:endParaRPr lang="tr-TR" sz="1600" dirty="0"/>
          </a:p>
          <a:p>
            <a:pPr>
              <a:spcAft>
                <a:spcPts val="600"/>
              </a:spcAft>
            </a:pPr>
            <a:endParaRPr lang="tr-TR" sz="1600" dirty="0"/>
          </a:p>
          <a:p>
            <a:pPr>
              <a:spcAft>
                <a:spcPts val="600"/>
              </a:spcAft>
            </a:pPr>
            <a:endParaRPr lang="tr-TR" sz="1600" dirty="0"/>
          </a:p>
          <a:p>
            <a:pPr>
              <a:spcAft>
                <a:spcPts val="600"/>
              </a:spcAft>
            </a:pPr>
            <a:endParaRPr lang="tr-TR" sz="1600" dirty="0"/>
          </a:p>
          <a:p>
            <a:pPr>
              <a:spcAft>
                <a:spcPts val="600"/>
              </a:spcAft>
            </a:pPr>
            <a:endParaRPr lang="tr-TR" sz="1600" dirty="0"/>
          </a:p>
          <a:p>
            <a:pPr>
              <a:spcAft>
                <a:spcPts val="600"/>
              </a:spcAft>
            </a:pPr>
            <a:endParaRPr lang="tr-TR" sz="1600" dirty="0"/>
          </a:p>
        </p:txBody>
      </p:sp>
      <p:sp>
        <p:nvSpPr>
          <p:cNvPr id="12" name="Başlık 1">
            <a:extLst>
              <a:ext uri="{FF2B5EF4-FFF2-40B4-BE49-F238E27FC236}">
                <a16:creationId xmlns:a16="http://schemas.microsoft.com/office/drawing/2014/main" id="{7F8DB03F-AA28-203C-C3ED-06BFE24CFFBB}"/>
              </a:ext>
            </a:extLst>
          </p:cNvPr>
          <p:cNvSpPr>
            <a:spLocks noGrp="1"/>
          </p:cNvSpPr>
          <p:nvPr>
            <p:ph type="title"/>
          </p:nvPr>
        </p:nvSpPr>
        <p:spPr>
          <a:xfrm>
            <a:off x="612220" y="763905"/>
            <a:ext cx="5545702" cy="5613236"/>
          </a:xfrm>
        </p:spPr>
        <p:txBody>
          <a:bodyPr anchor="ctr">
            <a:normAutofit/>
          </a:bodyPr>
          <a:lstStyle/>
          <a:p>
            <a:r>
              <a:rPr lang="tr-TR" sz="6600" dirty="0">
                <a:solidFill>
                  <a:srgbClr val="FFFFFF"/>
                </a:solidFill>
              </a:rPr>
              <a:t>KAYNAKÇA</a:t>
            </a:r>
          </a:p>
        </p:txBody>
      </p:sp>
    </p:spTree>
    <p:extLst>
      <p:ext uri="{BB962C8B-B14F-4D97-AF65-F5344CB8AC3E}">
        <p14:creationId xmlns:p14="http://schemas.microsoft.com/office/powerpoint/2010/main" val="143225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3280A9-E265-46D1-8575-622906D20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4DE20B70-4750-4280-B3AC-512C05EE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useBgFill="1">
        <p:nvSpPr>
          <p:cNvPr id="12" name="Rectangle 11">
            <a:extLst>
              <a:ext uri="{FF2B5EF4-FFF2-40B4-BE49-F238E27FC236}">
                <a16:creationId xmlns:a16="http://schemas.microsoft.com/office/drawing/2014/main" id="{98D95174-B5F2-424A-8183-654A5064D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368A96-A16E-42CE-842C-9166E567B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B1B95F4-ADC6-7E10-F743-B996F9723A90}"/>
              </a:ext>
            </a:extLst>
          </p:cNvPr>
          <p:cNvSpPr>
            <a:spLocks noGrp="1"/>
          </p:cNvSpPr>
          <p:nvPr>
            <p:ph type="title"/>
          </p:nvPr>
        </p:nvSpPr>
        <p:spPr>
          <a:xfrm>
            <a:off x="4542188" y="942449"/>
            <a:ext cx="6681323" cy="1470249"/>
          </a:xfrm>
        </p:spPr>
        <p:txBody>
          <a:bodyPr>
            <a:normAutofit/>
          </a:bodyPr>
          <a:lstStyle/>
          <a:p>
            <a:pPr algn="ctr"/>
            <a:r>
              <a:rPr lang="tr-TR" dirty="0"/>
              <a:t>İçerik</a:t>
            </a:r>
          </a:p>
        </p:txBody>
      </p:sp>
      <p:cxnSp>
        <p:nvCxnSpPr>
          <p:cNvPr id="16" name="Straight Connector 15">
            <a:extLst>
              <a:ext uri="{FF2B5EF4-FFF2-40B4-BE49-F238E27FC236}">
                <a16:creationId xmlns:a16="http://schemas.microsoft.com/office/drawing/2014/main" id="{E350D170-418B-4A22-8B98-15EF799FD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98367" y="2573573"/>
            <a:ext cx="65836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F844EA44-959C-A7F9-CAAA-5147DDF33466}"/>
              </a:ext>
            </a:extLst>
          </p:cNvPr>
          <p:cNvSpPr>
            <a:spLocks noGrp="1"/>
          </p:cNvSpPr>
          <p:nvPr>
            <p:ph idx="1"/>
          </p:nvPr>
        </p:nvSpPr>
        <p:spPr>
          <a:xfrm>
            <a:off x="4547043" y="2773885"/>
            <a:ext cx="6676469" cy="3141013"/>
          </a:xfrm>
        </p:spPr>
        <p:txBody>
          <a:bodyPr>
            <a:normAutofit/>
          </a:bodyPr>
          <a:lstStyle/>
          <a:p>
            <a:pPr algn="ctr">
              <a:buClr>
                <a:schemeClr val="bg1"/>
              </a:buClr>
              <a:buFont typeface="Wingdings" panose="05000000000000000000" pitchFamily="2" charset="2"/>
              <a:buChar char="ü"/>
            </a:pPr>
            <a:r>
              <a:rPr lang="tr-TR" sz="3200" dirty="0"/>
              <a:t>Graf Nedir?</a:t>
            </a:r>
          </a:p>
          <a:p>
            <a:pPr algn="ctr">
              <a:buClr>
                <a:schemeClr val="bg1"/>
              </a:buClr>
              <a:buFont typeface="Wingdings" panose="05000000000000000000" pitchFamily="2" charset="2"/>
              <a:buChar char="ü"/>
            </a:pPr>
            <a:r>
              <a:rPr lang="tr-TR" sz="3200" dirty="0" err="1"/>
              <a:t>Dijsktra</a:t>
            </a:r>
            <a:r>
              <a:rPr lang="tr-TR" sz="3200" dirty="0"/>
              <a:t> Algoritması Nedir?</a:t>
            </a:r>
          </a:p>
          <a:p>
            <a:pPr algn="ctr">
              <a:buClr>
                <a:schemeClr val="bg1"/>
              </a:buClr>
              <a:buFont typeface="Wingdings" panose="05000000000000000000" pitchFamily="2" charset="2"/>
              <a:buChar char="ü"/>
            </a:pPr>
            <a:r>
              <a:rPr lang="tr-TR" sz="3200" dirty="0" err="1"/>
              <a:t>Dijsktra</a:t>
            </a:r>
            <a:r>
              <a:rPr lang="tr-TR" sz="3200" dirty="0"/>
              <a:t> Algoritması Örnekleri</a:t>
            </a:r>
          </a:p>
          <a:p>
            <a:endParaRPr lang="tr-TR" dirty="0"/>
          </a:p>
        </p:txBody>
      </p:sp>
    </p:spTree>
    <p:extLst>
      <p:ext uri="{BB962C8B-B14F-4D97-AF65-F5344CB8AC3E}">
        <p14:creationId xmlns:p14="http://schemas.microsoft.com/office/powerpoint/2010/main" val="20561707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B1B95F4-ADC6-7E10-F743-B996F9723A90}"/>
              </a:ext>
            </a:extLst>
          </p:cNvPr>
          <p:cNvSpPr>
            <a:spLocks noGrp="1"/>
          </p:cNvSpPr>
          <p:nvPr>
            <p:ph type="title"/>
          </p:nvPr>
        </p:nvSpPr>
        <p:spPr>
          <a:xfrm>
            <a:off x="310039" y="640080"/>
            <a:ext cx="3429855" cy="5613236"/>
          </a:xfrm>
        </p:spPr>
        <p:txBody>
          <a:bodyPr anchor="ctr">
            <a:normAutofit/>
          </a:bodyPr>
          <a:lstStyle/>
          <a:p>
            <a:r>
              <a:rPr lang="tr-TR" dirty="0">
                <a:solidFill>
                  <a:srgbClr val="FFFFFF"/>
                </a:solidFill>
              </a:rPr>
              <a:t>Graf Nedir?</a:t>
            </a:r>
          </a:p>
        </p:txBody>
      </p:sp>
      <p:sp>
        <p:nvSpPr>
          <p:cNvPr id="3" name="İçerik Yer Tutucusu 2">
            <a:extLst>
              <a:ext uri="{FF2B5EF4-FFF2-40B4-BE49-F238E27FC236}">
                <a16:creationId xmlns:a16="http://schemas.microsoft.com/office/drawing/2014/main" id="{F844EA44-959C-A7F9-CAAA-5147DDF33466}"/>
              </a:ext>
            </a:extLst>
          </p:cNvPr>
          <p:cNvSpPr>
            <a:spLocks noGrp="1"/>
          </p:cNvSpPr>
          <p:nvPr>
            <p:ph idx="1"/>
          </p:nvPr>
        </p:nvSpPr>
        <p:spPr>
          <a:xfrm>
            <a:off x="4699818" y="640080"/>
            <a:ext cx="7172138" cy="3745107"/>
          </a:xfrm>
        </p:spPr>
        <p:txBody>
          <a:bodyPr>
            <a:normAutofit/>
          </a:bodyPr>
          <a:lstStyle/>
          <a:p>
            <a:pPr rtl="0"/>
            <a:r>
              <a:rPr lang="tr-TR" dirty="0"/>
              <a:t>     Bir grafı kısaca, düğüm(</a:t>
            </a:r>
            <a:r>
              <a:rPr lang="tr-TR" dirty="0" err="1"/>
              <a:t>vertex</a:t>
            </a:r>
            <a:r>
              <a:rPr lang="tr-TR" dirty="0"/>
              <a:t>) adı verilen noktalar ve bu noktaların arasındaki hat(</a:t>
            </a:r>
            <a:r>
              <a:rPr lang="tr-TR" dirty="0" err="1"/>
              <a:t>edge</a:t>
            </a:r>
            <a:r>
              <a:rPr lang="tr-TR" dirty="0"/>
              <a:t>) adı verilen bağlantılardan oluşan topluluk olarak tanımlayabiliriz. Grafların birçok çeşidi olsa da şimdilik şu üçünü anlamamız bizim için yeterli olacaktır:</a:t>
            </a:r>
          </a:p>
          <a:p>
            <a:pPr rtl="0"/>
            <a:r>
              <a:rPr lang="tr-TR" b="1" u="sng" dirty="0"/>
              <a:t>1.Yönsüz Graf (</a:t>
            </a:r>
            <a:r>
              <a:rPr lang="tr-TR" b="1" u="sng" dirty="0" err="1"/>
              <a:t>Undirected</a:t>
            </a:r>
            <a:r>
              <a:rPr lang="tr-TR" b="1" u="sng" dirty="0"/>
              <a:t> </a:t>
            </a:r>
            <a:r>
              <a:rPr lang="tr-TR" b="1" u="sng" dirty="0" err="1"/>
              <a:t>Graph</a:t>
            </a:r>
            <a:r>
              <a:rPr lang="tr-TR" b="1" u="sng" dirty="0"/>
              <a:t>)</a:t>
            </a:r>
          </a:p>
          <a:p>
            <a:pPr rtl="0"/>
            <a:r>
              <a:rPr lang="tr-TR" dirty="0"/>
              <a:t>Bu graf çeşidinde düğümler arasındaki hatların yönü yoktur. Yönsüz ilişkiye </a:t>
            </a:r>
            <a:r>
              <a:rPr lang="tr-TR" dirty="0" err="1"/>
              <a:t>Facebook’daki</a:t>
            </a:r>
            <a:r>
              <a:rPr lang="tr-TR" dirty="0"/>
              <a:t> arkadaşlık ilişkilerini örnek verebiliriz. A kişisi B kişisi ile arkadaş olduğunda B kişisi de A kişisi ile arkadaş olmuş olur.</a:t>
            </a:r>
          </a:p>
          <a:p>
            <a:endParaRPr lang="tr-TR" dirty="0"/>
          </a:p>
        </p:txBody>
      </p:sp>
      <p:pic>
        <p:nvPicPr>
          <p:cNvPr id="4" name="Resim 3" descr="daire, çizgi içeren bir resim">
            <a:extLst>
              <a:ext uri="{FF2B5EF4-FFF2-40B4-BE49-F238E27FC236}">
                <a16:creationId xmlns:a16="http://schemas.microsoft.com/office/drawing/2014/main" id="{1B252830-9A6A-9F40-6168-F2363BA78871}"/>
              </a:ext>
            </a:extLst>
          </p:cNvPr>
          <p:cNvPicPr>
            <a:picLocks noChangeAspect="1"/>
          </p:cNvPicPr>
          <p:nvPr/>
        </p:nvPicPr>
        <p:blipFill>
          <a:blip r:embed="rId2"/>
          <a:stretch>
            <a:fillRect/>
          </a:stretch>
        </p:blipFill>
        <p:spPr>
          <a:xfrm>
            <a:off x="6791246" y="4553084"/>
            <a:ext cx="2997292" cy="1685977"/>
          </a:xfrm>
          <a:prstGeom prst="rect">
            <a:avLst/>
          </a:prstGeom>
        </p:spPr>
      </p:pic>
    </p:spTree>
    <p:extLst>
      <p:ext uri="{BB962C8B-B14F-4D97-AF65-F5344CB8AC3E}">
        <p14:creationId xmlns:p14="http://schemas.microsoft.com/office/powerpoint/2010/main" val="4268202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FBC15CF-7F08-EFD6-F4F3-65B791A80A02}"/>
              </a:ext>
            </a:extLst>
          </p:cNvPr>
          <p:cNvSpPr>
            <a:spLocks noGrp="1"/>
          </p:cNvSpPr>
          <p:nvPr>
            <p:ph type="title"/>
          </p:nvPr>
        </p:nvSpPr>
        <p:spPr>
          <a:xfrm>
            <a:off x="310039" y="640080"/>
            <a:ext cx="3429855" cy="5613236"/>
          </a:xfrm>
        </p:spPr>
        <p:txBody>
          <a:bodyPr anchor="ctr">
            <a:normAutofit/>
          </a:bodyPr>
          <a:lstStyle/>
          <a:p>
            <a:r>
              <a:rPr lang="tr-TR" dirty="0">
                <a:solidFill>
                  <a:srgbClr val="FFFFFF"/>
                </a:solidFill>
              </a:rPr>
              <a:t>Graf Nedir?</a:t>
            </a:r>
            <a:endParaRPr lang="tr-TR">
              <a:solidFill>
                <a:srgbClr val="FFFFFF"/>
              </a:solidFill>
            </a:endParaRPr>
          </a:p>
        </p:txBody>
      </p:sp>
      <p:sp>
        <p:nvSpPr>
          <p:cNvPr id="3" name="İçerik Yer Tutucusu 2">
            <a:extLst>
              <a:ext uri="{FF2B5EF4-FFF2-40B4-BE49-F238E27FC236}">
                <a16:creationId xmlns:a16="http://schemas.microsoft.com/office/drawing/2014/main" id="{0214794D-F542-92A3-F70B-415F4214ED2C}"/>
              </a:ext>
            </a:extLst>
          </p:cNvPr>
          <p:cNvSpPr>
            <a:spLocks noGrp="1"/>
          </p:cNvSpPr>
          <p:nvPr>
            <p:ph idx="1"/>
          </p:nvPr>
        </p:nvSpPr>
        <p:spPr>
          <a:xfrm>
            <a:off x="4699818" y="640080"/>
            <a:ext cx="6806382" cy="4074795"/>
          </a:xfrm>
        </p:spPr>
        <p:txBody>
          <a:bodyPr>
            <a:normAutofit fontScale="92500" lnSpcReduction="20000"/>
          </a:bodyPr>
          <a:lstStyle/>
          <a:p>
            <a:r>
              <a:rPr lang="tr-TR" sz="2300" b="1" i="0" u="sng" dirty="0">
                <a:effectLst/>
                <a:highlight>
                  <a:srgbClr val="FFFFFF"/>
                </a:highlight>
              </a:rPr>
              <a:t>2. Yönlü Graf (</a:t>
            </a:r>
            <a:r>
              <a:rPr lang="tr-TR" sz="2300" b="1" i="0" u="sng" dirty="0" err="1">
                <a:effectLst/>
                <a:highlight>
                  <a:srgbClr val="FFFFFF"/>
                </a:highlight>
              </a:rPr>
              <a:t>Directed</a:t>
            </a:r>
            <a:r>
              <a:rPr lang="tr-TR" sz="2300" b="1" i="0" u="sng" dirty="0">
                <a:effectLst/>
                <a:highlight>
                  <a:srgbClr val="FFFFFF"/>
                </a:highlight>
              </a:rPr>
              <a:t> Graf)</a:t>
            </a:r>
          </a:p>
          <a:p>
            <a:r>
              <a:rPr lang="tr-TR" sz="2300" b="0" i="0" dirty="0">
                <a:effectLst/>
                <a:highlight>
                  <a:srgbClr val="FFFFFF"/>
                </a:highlight>
              </a:rPr>
              <a:t>Bu graf çeşidinde düğümler arası yöne dayalı bir ilişki vardır. A noktası B’ye bağlı diye B de ona bağlıdır anlamını çıkaramayız. Buna Twitter’daki </a:t>
            </a:r>
            <a:r>
              <a:rPr lang="tr-TR" sz="2300" b="0" i="0" dirty="0" err="1">
                <a:effectLst/>
                <a:highlight>
                  <a:srgbClr val="FFFFFF"/>
                </a:highlight>
              </a:rPr>
              <a:t>takipleşme</a:t>
            </a:r>
            <a:r>
              <a:rPr lang="tr-TR" sz="2300" b="0" i="0" dirty="0">
                <a:effectLst/>
                <a:highlight>
                  <a:srgbClr val="FFFFFF"/>
                </a:highlight>
              </a:rPr>
              <a:t> ilişkisini örnek gösterebiliriz.</a:t>
            </a:r>
          </a:p>
          <a:p>
            <a:r>
              <a:rPr lang="tr-TR" sz="2300" b="1" u="sng" dirty="0">
                <a:effectLst/>
                <a:highlight>
                  <a:srgbClr val="FFFFFF"/>
                </a:highlight>
              </a:rPr>
              <a:t>3. Ağırlıklı Graf (</a:t>
            </a:r>
            <a:r>
              <a:rPr lang="tr-TR" sz="2300" b="1" u="sng" dirty="0" err="1">
                <a:effectLst/>
                <a:highlight>
                  <a:srgbClr val="FFFFFF"/>
                </a:highlight>
              </a:rPr>
              <a:t>Weighted</a:t>
            </a:r>
            <a:r>
              <a:rPr lang="tr-TR" sz="2300" b="1" u="sng" dirty="0">
                <a:effectLst/>
                <a:highlight>
                  <a:srgbClr val="FFFFFF"/>
                </a:highlight>
              </a:rPr>
              <a:t> </a:t>
            </a:r>
            <a:r>
              <a:rPr lang="tr-TR" sz="2300" b="1" u="sng" dirty="0" err="1">
                <a:effectLst/>
                <a:highlight>
                  <a:srgbClr val="FFFFFF"/>
                </a:highlight>
              </a:rPr>
              <a:t>Graph</a:t>
            </a:r>
            <a:r>
              <a:rPr lang="tr-TR" sz="2300" b="1" u="sng" dirty="0">
                <a:effectLst/>
                <a:highlight>
                  <a:srgbClr val="FFFFFF"/>
                </a:highlight>
              </a:rPr>
              <a:t>)</a:t>
            </a:r>
          </a:p>
          <a:p>
            <a:r>
              <a:rPr lang="tr-TR" sz="2300" b="0" i="0" dirty="0">
                <a:effectLst/>
                <a:highlight>
                  <a:srgbClr val="FFFFFF"/>
                </a:highlight>
              </a:rPr>
              <a:t>Bu graf çeşidinde hatların bir değeri vardır. Hatlar maliyet, uzunluk, zaman gibi özelliklerine göre ağırlıklandırılır. Buna örnek olarak bir mahalle krokisi çizebilir ve yol uzunluğuna göre hatları ağırlıklandırabiliriz.</a:t>
            </a:r>
          </a:p>
          <a:p>
            <a:endParaRPr lang="tr-TR" sz="1700" b="0" i="0" dirty="0">
              <a:effectLst/>
              <a:highlight>
                <a:srgbClr val="FFFFFF"/>
              </a:highlight>
            </a:endParaRPr>
          </a:p>
          <a:p>
            <a:br>
              <a:rPr lang="tr-TR" sz="1700" dirty="0">
                <a:effectLst/>
              </a:rPr>
            </a:br>
            <a:endParaRPr lang="tr-TR" sz="1700" dirty="0"/>
          </a:p>
          <a:p>
            <a:endParaRPr lang="tr-TR" sz="1700" dirty="0"/>
          </a:p>
        </p:txBody>
      </p:sp>
      <p:pic>
        <p:nvPicPr>
          <p:cNvPr id="4" name="Resim 3" descr="çizgi, diyagram, daire içeren bir resim&#10;&#10;Açıklama otomatik olarak oluşturuldu">
            <a:extLst>
              <a:ext uri="{FF2B5EF4-FFF2-40B4-BE49-F238E27FC236}">
                <a16:creationId xmlns:a16="http://schemas.microsoft.com/office/drawing/2014/main" id="{0C328429-3D5F-137C-95C4-5EF42C6FE8BB}"/>
              </a:ext>
            </a:extLst>
          </p:cNvPr>
          <p:cNvPicPr>
            <a:picLocks noChangeAspect="1"/>
          </p:cNvPicPr>
          <p:nvPr/>
        </p:nvPicPr>
        <p:blipFill>
          <a:blip r:embed="rId2"/>
          <a:stretch>
            <a:fillRect/>
          </a:stretch>
        </p:blipFill>
        <p:spPr>
          <a:xfrm>
            <a:off x="6096000" y="4385187"/>
            <a:ext cx="4172030" cy="2346767"/>
          </a:xfrm>
          <a:prstGeom prst="rect">
            <a:avLst/>
          </a:prstGeom>
        </p:spPr>
      </p:pic>
    </p:spTree>
    <p:extLst>
      <p:ext uri="{BB962C8B-B14F-4D97-AF65-F5344CB8AC3E}">
        <p14:creationId xmlns:p14="http://schemas.microsoft.com/office/powerpoint/2010/main" val="2943019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4354DA7-0BB5-3A52-B49A-2F40BF6C612E}"/>
              </a:ext>
            </a:extLst>
          </p:cNvPr>
          <p:cNvSpPr>
            <a:spLocks noGrp="1"/>
          </p:cNvSpPr>
          <p:nvPr>
            <p:ph type="title"/>
          </p:nvPr>
        </p:nvSpPr>
        <p:spPr>
          <a:xfrm>
            <a:off x="310039" y="640080"/>
            <a:ext cx="3429855" cy="5613236"/>
          </a:xfrm>
        </p:spPr>
        <p:txBody>
          <a:bodyPr anchor="ctr">
            <a:normAutofit/>
          </a:bodyPr>
          <a:lstStyle/>
          <a:p>
            <a:r>
              <a:rPr lang="tr-TR">
                <a:solidFill>
                  <a:srgbClr val="FFFFFF"/>
                </a:solidFill>
              </a:rPr>
              <a:t>DİJKSTRA   ALGORİTMASI</a:t>
            </a:r>
          </a:p>
        </p:txBody>
      </p:sp>
      <p:sp>
        <p:nvSpPr>
          <p:cNvPr id="3" name="İçerik Yer Tutucusu 2">
            <a:extLst>
              <a:ext uri="{FF2B5EF4-FFF2-40B4-BE49-F238E27FC236}">
                <a16:creationId xmlns:a16="http://schemas.microsoft.com/office/drawing/2014/main" id="{DAAE420D-E9A2-602C-0EE1-0DD62E0F8BE7}"/>
              </a:ext>
            </a:extLst>
          </p:cNvPr>
          <p:cNvSpPr>
            <a:spLocks noGrp="1"/>
          </p:cNvSpPr>
          <p:nvPr>
            <p:ph idx="1"/>
          </p:nvPr>
        </p:nvSpPr>
        <p:spPr>
          <a:xfrm>
            <a:off x="4379975" y="640080"/>
            <a:ext cx="7491981" cy="4103370"/>
          </a:xfrm>
        </p:spPr>
        <p:txBody>
          <a:bodyPr>
            <a:normAutofit/>
          </a:bodyPr>
          <a:lstStyle/>
          <a:p>
            <a:r>
              <a:rPr lang="tr-TR" sz="2000" b="0" i="0" dirty="0">
                <a:effectLst/>
                <a:latin typeface="source-serif-pro"/>
              </a:rPr>
              <a:t>     Günümüzde bilgisayar bilimlerinin temel taşlarından biri olan graf teorisi, çeşitli problemleri modellemek ve çözmek için kullanılan güçlü bir araçtır. Graf teorisinin sunduğu en önemli problemlerden biri, iki nokta arasındaki en kısa yolun bulunmasıdır. Bu problem, </a:t>
            </a:r>
            <a:r>
              <a:rPr lang="tr-TR" sz="2000" b="0" i="0" dirty="0" err="1">
                <a:effectLst/>
                <a:latin typeface="source-serif-pro"/>
              </a:rPr>
              <a:t>Dijkstra</a:t>
            </a:r>
            <a:r>
              <a:rPr lang="tr-TR" sz="2000" b="0" i="0" dirty="0">
                <a:effectLst/>
                <a:latin typeface="source-serif-pro"/>
              </a:rPr>
              <a:t> algoritması ile etkili bir şekilde çözülebilir.</a:t>
            </a:r>
          </a:p>
          <a:p>
            <a:r>
              <a:rPr lang="tr-TR" sz="2000" b="1" i="0" dirty="0">
                <a:effectLst/>
                <a:latin typeface="sohne"/>
              </a:rPr>
              <a:t>Çalışma Prensibi</a:t>
            </a:r>
          </a:p>
          <a:p>
            <a:r>
              <a:rPr lang="tr-TR" sz="2000" b="0" i="0" dirty="0" err="1">
                <a:effectLst/>
                <a:highlight>
                  <a:srgbClr val="FFFFFF"/>
                </a:highlight>
                <a:latin typeface="source-serif-pro"/>
              </a:rPr>
              <a:t>Dijkstra</a:t>
            </a:r>
            <a:r>
              <a:rPr lang="tr-TR" sz="2000" b="0" i="0" dirty="0">
                <a:effectLst/>
                <a:highlight>
                  <a:srgbClr val="FFFFFF"/>
                </a:highlight>
                <a:latin typeface="source-serif-pro"/>
              </a:rPr>
              <a:t> algoritması, bir başlangıç düğümünden diğer tüm düğümlere olan en kısa yol mesafelerini bulmak için kullanılır. Temel olarak, algoritma her adımda henüz işlenmemiş düğümler arasından en kısa mesafeye sahip olanı seçer ve bu düğümü işler. Seçilen düğümün komşularının mesafelerini günceller ve ardından bir sonraki adıma geçer. Bu işlem, hedef düğüme ulaşılıncaya kadar veya tüm düğümler işlenene kadar devam eder.</a:t>
            </a:r>
          </a:p>
          <a:p>
            <a:endParaRPr lang="tr-TR" sz="2000" dirty="0"/>
          </a:p>
        </p:txBody>
      </p:sp>
      <p:pic>
        <p:nvPicPr>
          <p:cNvPr id="20" name="Graphic 19" descr="Bilgisayar">
            <a:extLst>
              <a:ext uri="{FF2B5EF4-FFF2-40B4-BE49-F238E27FC236}">
                <a16:creationId xmlns:a16="http://schemas.microsoft.com/office/drawing/2014/main" id="{FEC2F39C-6B28-647B-3C51-1AF13B606A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5954" y="4838834"/>
            <a:ext cx="1685977" cy="1685977"/>
          </a:xfrm>
          <a:prstGeom prst="rect">
            <a:avLst/>
          </a:prstGeom>
        </p:spPr>
      </p:pic>
    </p:spTree>
    <p:extLst>
      <p:ext uri="{BB962C8B-B14F-4D97-AF65-F5344CB8AC3E}">
        <p14:creationId xmlns:p14="http://schemas.microsoft.com/office/powerpoint/2010/main" val="272386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310039" y="640080"/>
            <a:ext cx="3429855" cy="5613236"/>
          </a:xfrm>
        </p:spPr>
        <p:txBody>
          <a:bodyPr anchor="ctr">
            <a:normAutofit/>
          </a:bodyPr>
          <a:lstStyle/>
          <a:p>
            <a:r>
              <a:rPr lang="tr-TR">
                <a:solidFill>
                  <a:srgbClr val="FFFFFF"/>
                </a:solidFill>
              </a:rPr>
              <a:t>DİJKSTRA   ALGORİTMASI</a:t>
            </a:r>
          </a:p>
        </p:txBody>
      </p:sp>
      <p:sp>
        <p:nvSpPr>
          <p:cNvPr id="3" name="İçerik Yer Tutucusu 2">
            <a:extLst>
              <a:ext uri="{FF2B5EF4-FFF2-40B4-BE49-F238E27FC236}">
                <a16:creationId xmlns:a16="http://schemas.microsoft.com/office/drawing/2014/main" id="{2147373A-8E75-CB95-685A-805FB5FBF661}"/>
              </a:ext>
            </a:extLst>
          </p:cNvPr>
          <p:cNvSpPr>
            <a:spLocks noGrp="1"/>
          </p:cNvSpPr>
          <p:nvPr>
            <p:ph idx="1"/>
          </p:nvPr>
        </p:nvSpPr>
        <p:spPr>
          <a:xfrm>
            <a:off x="4699818" y="640080"/>
            <a:ext cx="7172138" cy="3745107"/>
          </a:xfrm>
        </p:spPr>
        <p:txBody>
          <a:bodyPr>
            <a:normAutofit/>
          </a:bodyPr>
          <a:lstStyle/>
          <a:p>
            <a:r>
              <a:rPr lang="tr-TR" b="1" i="0" dirty="0">
                <a:effectLst/>
                <a:latin typeface="sohne"/>
              </a:rPr>
              <a:t>Terminoloji</a:t>
            </a:r>
          </a:p>
          <a:p>
            <a:pPr>
              <a:buFont typeface="Arial" panose="020B0604020202020204" pitchFamily="34" charset="0"/>
              <a:buChar char="•"/>
            </a:pPr>
            <a:r>
              <a:rPr lang="tr-TR" b="1" i="0" dirty="0">
                <a:effectLst/>
                <a:latin typeface="source-serif-pro"/>
              </a:rPr>
              <a:t>Düğüm (</a:t>
            </a:r>
            <a:r>
              <a:rPr lang="tr-TR" b="1" i="0" dirty="0" err="1">
                <a:effectLst/>
                <a:latin typeface="source-serif-pro"/>
              </a:rPr>
              <a:t>Node</a:t>
            </a:r>
            <a:r>
              <a:rPr lang="tr-TR" b="1" i="0" dirty="0">
                <a:effectLst/>
                <a:latin typeface="source-serif-pro"/>
              </a:rPr>
              <a:t>):</a:t>
            </a:r>
            <a:r>
              <a:rPr lang="tr-TR" b="0" i="0" dirty="0">
                <a:effectLst/>
                <a:latin typeface="source-serif-pro"/>
              </a:rPr>
              <a:t> Bir ağın bir noktasını temsil eder.</a:t>
            </a:r>
          </a:p>
          <a:p>
            <a:pPr>
              <a:buFont typeface="Arial" panose="020B0604020202020204" pitchFamily="34" charset="0"/>
              <a:buChar char="•"/>
            </a:pPr>
            <a:r>
              <a:rPr lang="tr-TR" b="1" i="0" dirty="0">
                <a:effectLst/>
                <a:latin typeface="source-serif-pro"/>
              </a:rPr>
              <a:t>Kenar (</a:t>
            </a:r>
            <a:r>
              <a:rPr lang="tr-TR" b="1" i="0" dirty="0" err="1">
                <a:effectLst/>
                <a:latin typeface="source-serif-pro"/>
              </a:rPr>
              <a:t>Edge</a:t>
            </a:r>
            <a:r>
              <a:rPr lang="tr-TR" b="1" i="0" dirty="0">
                <a:effectLst/>
                <a:latin typeface="source-serif-pro"/>
              </a:rPr>
              <a:t>):</a:t>
            </a:r>
            <a:r>
              <a:rPr lang="tr-TR" b="0" i="0" dirty="0">
                <a:effectLst/>
                <a:latin typeface="source-serif-pro"/>
              </a:rPr>
              <a:t> İki düğüm arasındaki bağı gösterir.</a:t>
            </a:r>
          </a:p>
          <a:p>
            <a:pPr>
              <a:buFont typeface="Arial" panose="020B0604020202020204" pitchFamily="34" charset="0"/>
              <a:buChar char="•"/>
            </a:pPr>
            <a:r>
              <a:rPr lang="tr-TR" b="1" i="0" dirty="0">
                <a:effectLst/>
                <a:latin typeface="source-serif-pro"/>
              </a:rPr>
              <a:t>Ağırlık (</a:t>
            </a:r>
            <a:r>
              <a:rPr lang="tr-TR" b="1" i="0" dirty="0" err="1">
                <a:effectLst/>
                <a:latin typeface="source-serif-pro"/>
              </a:rPr>
              <a:t>Weight</a:t>
            </a:r>
            <a:r>
              <a:rPr lang="tr-TR" b="1" i="0" dirty="0">
                <a:effectLst/>
                <a:latin typeface="source-serif-pro"/>
              </a:rPr>
              <a:t>):</a:t>
            </a:r>
            <a:r>
              <a:rPr lang="tr-TR" b="0" i="0" dirty="0">
                <a:effectLst/>
                <a:latin typeface="source-serif-pro"/>
              </a:rPr>
              <a:t> İki düğüm arasındaki mesafeyi veya maliyeti belirtir.</a:t>
            </a:r>
          </a:p>
          <a:p>
            <a:pPr>
              <a:buFont typeface="Arial" panose="020B0604020202020204" pitchFamily="34" charset="0"/>
              <a:buChar char="•"/>
            </a:pPr>
            <a:r>
              <a:rPr lang="tr-TR" b="1" i="0" dirty="0">
                <a:effectLst/>
                <a:latin typeface="source-serif-pro"/>
              </a:rPr>
              <a:t>En Kısa Yol (</a:t>
            </a:r>
            <a:r>
              <a:rPr lang="tr-TR" b="1" i="0" dirty="0" err="1">
                <a:effectLst/>
                <a:latin typeface="source-serif-pro"/>
              </a:rPr>
              <a:t>Shortest</a:t>
            </a:r>
            <a:r>
              <a:rPr lang="tr-TR" b="1" i="0" dirty="0">
                <a:effectLst/>
                <a:latin typeface="source-serif-pro"/>
              </a:rPr>
              <a:t> </a:t>
            </a:r>
            <a:r>
              <a:rPr lang="tr-TR" b="1" i="0" dirty="0" err="1">
                <a:effectLst/>
                <a:latin typeface="source-serif-pro"/>
              </a:rPr>
              <a:t>Path</a:t>
            </a:r>
            <a:r>
              <a:rPr lang="tr-TR" b="1" i="0" dirty="0">
                <a:effectLst/>
                <a:latin typeface="source-serif-pro"/>
              </a:rPr>
              <a:t>):</a:t>
            </a:r>
            <a:r>
              <a:rPr lang="tr-TR" b="0" i="0" dirty="0">
                <a:effectLst/>
                <a:latin typeface="source-serif-pro"/>
              </a:rPr>
              <a:t> İki düğüm arasındaki en küçük toplam ağırlığa sahip yol.</a:t>
            </a:r>
          </a:p>
          <a:p>
            <a:endParaRPr lang="tr-TR" dirty="0"/>
          </a:p>
        </p:txBody>
      </p:sp>
      <p:pic>
        <p:nvPicPr>
          <p:cNvPr id="4" name="Resim 3">
            <a:extLst>
              <a:ext uri="{FF2B5EF4-FFF2-40B4-BE49-F238E27FC236}">
                <a16:creationId xmlns:a16="http://schemas.microsoft.com/office/drawing/2014/main" id="{C0CC5465-703E-3D11-570D-7C03E86D4D4C}"/>
              </a:ext>
            </a:extLst>
          </p:cNvPr>
          <p:cNvPicPr>
            <a:picLocks noChangeAspect="1"/>
          </p:cNvPicPr>
          <p:nvPr/>
        </p:nvPicPr>
        <p:blipFill>
          <a:blip r:embed="rId2"/>
          <a:stretch>
            <a:fillRect/>
          </a:stretch>
        </p:blipFill>
        <p:spPr>
          <a:xfrm>
            <a:off x="5119946" y="4152900"/>
            <a:ext cx="5878443" cy="2366073"/>
          </a:xfrm>
          <a:prstGeom prst="rect">
            <a:avLst/>
          </a:prstGeom>
        </p:spPr>
      </p:pic>
    </p:spTree>
    <p:extLst>
      <p:ext uri="{BB962C8B-B14F-4D97-AF65-F5344CB8AC3E}">
        <p14:creationId xmlns:p14="http://schemas.microsoft.com/office/powerpoint/2010/main" val="944925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E304DF6-B0FF-0689-67D1-F2155959AC46}"/>
              </a:ext>
            </a:extLst>
          </p:cNvPr>
          <p:cNvSpPr>
            <a:spLocks noGrp="1"/>
          </p:cNvSpPr>
          <p:nvPr>
            <p:ph type="title"/>
          </p:nvPr>
        </p:nvSpPr>
        <p:spPr>
          <a:xfrm>
            <a:off x="310039" y="640080"/>
            <a:ext cx="3429855" cy="5613236"/>
          </a:xfrm>
        </p:spPr>
        <p:txBody>
          <a:bodyPr anchor="ctr">
            <a:normAutofit/>
          </a:bodyPr>
          <a:lstStyle/>
          <a:p>
            <a:r>
              <a:rPr lang="tr-TR" dirty="0" err="1">
                <a:solidFill>
                  <a:srgbClr val="FFFFFF"/>
                </a:solidFill>
              </a:rPr>
              <a:t>Dijkstra</a:t>
            </a:r>
            <a:r>
              <a:rPr lang="tr-TR" dirty="0">
                <a:solidFill>
                  <a:srgbClr val="FFFFFF"/>
                </a:solidFill>
              </a:rPr>
              <a:t> Algoritma Çözümü</a:t>
            </a:r>
          </a:p>
        </p:txBody>
      </p:sp>
      <p:sp>
        <p:nvSpPr>
          <p:cNvPr id="3" name="İçerik Yer Tutucusu 2">
            <a:extLst>
              <a:ext uri="{FF2B5EF4-FFF2-40B4-BE49-F238E27FC236}">
                <a16:creationId xmlns:a16="http://schemas.microsoft.com/office/drawing/2014/main" id="{1564BD56-8937-62D6-939A-B3952430B114}"/>
              </a:ext>
            </a:extLst>
          </p:cNvPr>
          <p:cNvSpPr>
            <a:spLocks noGrp="1"/>
          </p:cNvSpPr>
          <p:nvPr>
            <p:ph idx="1"/>
          </p:nvPr>
        </p:nvSpPr>
        <p:spPr>
          <a:xfrm>
            <a:off x="4174523" y="127563"/>
            <a:ext cx="3121627" cy="2177354"/>
          </a:xfrm>
        </p:spPr>
        <p:txBody>
          <a:bodyPr>
            <a:normAutofit/>
          </a:bodyPr>
          <a:lstStyle/>
          <a:p>
            <a:r>
              <a:rPr lang="tr-TR" b="0" i="0" dirty="0">
                <a:effectLst/>
                <a:highlight>
                  <a:srgbClr val="FFFFFF"/>
                </a:highlight>
              </a:rPr>
              <a:t>Algoritmanın adımlarına bakarsak ilk olarak yapacağımız şey, A düğümü hariç düğümleri bir matrisin sütunlarına dizmek olacaktır.</a:t>
            </a:r>
          </a:p>
          <a:p>
            <a:endParaRPr lang="tr-TR" dirty="0"/>
          </a:p>
        </p:txBody>
      </p:sp>
      <p:pic>
        <p:nvPicPr>
          <p:cNvPr id="6" name="İçerik Yer Tutucusu 9">
            <a:extLst>
              <a:ext uri="{FF2B5EF4-FFF2-40B4-BE49-F238E27FC236}">
                <a16:creationId xmlns:a16="http://schemas.microsoft.com/office/drawing/2014/main" id="{B77B9BFE-A863-1C08-6B08-98E0A1A9F05D}"/>
              </a:ext>
            </a:extLst>
          </p:cNvPr>
          <p:cNvPicPr>
            <a:picLocks noChangeAspect="1"/>
          </p:cNvPicPr>
          <p:nvPr/>
        </p:nvPicPr>
        <p:blipFill>
          <a:blip r:embed="rId3"/>
          <a:stretch>
            <a:fillRect/>
          </a:stretch>
        </p:blipFill>
        <p:spPr>
          <a:xfrm>
            <a:off x="7695765" y="127563"/>
            <a:ext cx="4002048" cy="2009374"/>
          </a:xfrm>
          <a:prstGeom prst="rect">
            <a:avLst/>
          </a:prstGeom>
        </p:spPr>
      </p:pic>
      <p:sp>
        <p:nvSpPr>
          <p:cNvPr id="18" name="İçerik Yer Tutucusu 2">
            <a:extLst>
              <a:ext uri="{FF2B5EF4-FFF2-40B4-BE49-F238E27FC236}">
                <a16:creationId xmlns:a16="http://schemas.microsoft.com/office/drawing/2014/main" id="{D51425E6-D945-4149-5F58-60750BD2D851}"/>
              </a:ext>
            </a:extLst>
          </p:cNvPr>
          <p:cNvSpPr txBox="1">
            <a:spLocks/>
          </p:cNvSpPr>
          <p:nvPr/>
        </p:nvSpPr>
        <p:spPr>
          <a:xfrm>
            <a:off x="4174523" y="2493319"/>
            <a:ext cx="3121627" cy="2177354"/>
          </a:xfrm>
          <a:prstGeom prst="rect">
            <a:avLst/>
          </a:prstGeom>
        </p:spPr>
        <p:txBody>
          <a:bodyPr vert="horz" lIns="45720" tIns="45720" rIns="45720" bIns="45720" rtlCol="0">
            <a:normAutofit fontScale="3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tr-TR" sz="6800" b="0" i="0" dirty="0">
                <a:solidFill>
                  <a:srgbClr val="242424"/>
                </a:solidFill>
                <a:effectLst/>
                <a:highlight>
                  <a:srgbClr val="FFFFFF"/>
                </a:highlight>
              </a:rPr>
              <a:t>B’ye 3, C’ye 6 ve D’ye 4 birim uzaklıkta. E, F ve G ile direkt bağlantısı olmadığından şimdilik onlara sonsuz uzaklıkta olduğunu düşünerek sonsuz yazıyoruz.</a:t>
            </a:r>
          </a:p>
          <a:p>
            <a:br>
              <a:rPr lang="tr-TR" dirty="0">
                <a:effectLst/>
              </a:rPr>
            </a:br>
            <a:endParaRPr lang="en-US" dirty="0"/>
          </a:p>
        </p:txBody>
      </p:sp>
      <p:sp>
        <p:nvSpPr>
          <p:cNvPr id="19" name="İçerik Yer Tutucusu 2">
            <a:extLst>
              <a:ext uri="{FF2B5EF4-FFF2-40B4-BE49-F238E27FC236}">
                <a16:creationId xmlns:a16="http://schemas.microsoft.com/office/drawing/2014/main" id="{8C359F52-1789-378C-D559-0FD979921C10}"/>
              </a:ext>
            </a:extLst>
          </p:cNvPr>
          <p:cNvSpPr txBox="1">
            <a:spLocks/>
          </p:cNvSpPr>
          <p:nvPr/>
        </p:nvSpPr>
        <p:spPr>
          <a:xfrm>
            <a:off x="4174523" y="4570173"/>
            <a:ext cx="3574536" cy="163996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tr-TR" b="0" i="0" dirty="0">
                <a:solidFill>
                  <a:srgbClr val="242424"/>
                </a:solidFill>
                <a:effectLst/>
                <a:highlight>
                  <a:srgbClr val="FFFFFF"/>
                </a:highlight>
              </a:rPr>
              <a:t>İlk değerden daha kısa bir mesafe bulduğumuzda matrisi güncelliyoruz. Burada dikkat etmemiz gereken çok önemli bir şey var. Yeni kaynağa olan uzaklıkları hesaplarken ilk kaynağı unutmamalıyız.</a:t>
            </a:r>
            <a:endParaRPr lang="en-US" dirty="0"/>
          </a:p>
        </p:txBody>
      </p:sp>
      <p:pic>
        <p:nvPicPr>
          <p:cNvPr id="20" name="Resim 19">
            <a:extLst>
              <a:ext uri="{FF2B5EF4-FFF2-40B4-BE49-F238E27FC236}">
                <a16:creationId xmlns:a16="http://schemas.microsoft.com/office/drawing/2014/main" id="{C1994F3E-51A5-3B36-9EC7-FBD26046A061}"/>
              </a:ext>
            </a:extLst>
          </p:cNvPr>
          <p:cNvPicPr>
            <a:picLocks noChangeAspect="1"/>
          </p:cNvPicPr>
          <p:nvPr/>
        </p:nvPicPr>
        <p:blipFill>
          <a:blip r:embed="rId4"/>
          <a:stretch>
            <a:fillRect/>
          </a:stretch>
        </p:blipFill>
        <p:spPr>
          <a:xfrm>
            <a:off x="7943257" y="2019319"/>
            <a:ext cx="3701262" cy="2462818"/>
          </a:xfrm>
          <a:prstGeom prst="rect">
            <a:avLst/>
          </a:prstGeom>
        </p:spPr>
      </p:pic>
      <p:pic>
        <p:nvPicPr>
          <p:cNvPr id="22" name="Resim 21" descr="tekerlek, halter içeren bir resim">
            <a:extLst>
              <a:ext uri="{FF2B5EF4-FFF2-40B4-BE49-F238E27FC236}">
                <a16:creationId xmlns:a16="http://schemas.microsoft.com/office/drawing/2014/main" id="{E6C18C50-3F06-BEC5-7ABB-CF5DFD5A7EFF}"/>
              </a:ext>
            </a:extLst>
          </p:cNvPr>
          <p:cNvPicPr>
            <a:picLocks noChangeAspect="1"/>
          </p:cNvPicPr>
          <p:nvPr/>
        </p:nvPicPr>
        <p:blipFill>
          <a:blip r:embed="rId5"/>
          <a:stretch>
            <a:fillRect/>
          </a:stretch>
        </p:blipFill>
        <p:spPr>
          <a:xfrm>
            <a:off x="8078772" y="4553084"/>
            <a:ext cx="3619041" cy="2243378"/>
          </a:xfrm>
          <a:prstGeom prst="rect">
            <a:avLst/>
          </a:prstGeom>
        </p:spPr>
      </p:pic>
    </p:spTree>
    <p:extLst>
      <p:ext uri="{BB962C8B-B14F-4D97-AF65-F5344CB8AC3E}">
        <p14:creationId xmlns:p14="http://schemas.microsoft.com/office/powerpoint/2010/main" val="2943501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310039" y="640080"/>
            <a:ext cx="3429855" cy="5613236"/>
          </a:xfrm>
        </p:spPr>
        <p:txBody>
          <a:bodyPr anchor="ctr">
            <a:normAutofit/>
          </a:bodyPr>
          <a:lstStyle/>
          <a:p>
            <a:r>
              <a:rPr lang="tr-TR" dirty="0" err="1">
                <a:solidFill>
                  <a:srgbClr val="FFFFFF"/>
                </a:solidFill>
              </a:rPr>
              <a:t>Dijkstra</a:t>
            </a:r>
            <a:r>
              <a:rPr lang="tr-TR" dirty="0">
                <a:solidFill>
                  <a:srgbClr val="FFFFFF"/>
                </a:solidFill>
              </a:rPr>
              <a:t> Algoritma Çözümü</a:t>
            </a:r>
          </a:p>
        </p:txBody>
      </p:sp>
      <p:pic>
        <p:nvPicPr>
          <p:cNvPr id="7" name="İçerik Yer Tutucusu 14" descr="tekerlek, halter içeren bir resim&#10;&#10;Açıklama otomatik olarak oluşturuldu">
            <a:extLst>
              <a:ext uri="{FF2B5EF4-FFF2-40B4-BE49-F238E27FC236}">
                <a16:creationId xmlns:a16="http://schemas.microsoft.com/office/drawing/2014/main" id="{98C9F3A1-ACCA-758D-B383-9EC472E08DA4}"/>
              </a:ext>
            </a:extLst>
          </p:cNvPr>
          <p:cNvPicPr>
            <a:picLocks noGrp="1" noChangeAspect="1"/>
          </p:cNvPicPr>
          <p:nvPr>
            <p:ph idx="1"/>
          </p:nvPr>
        </p:nvPicPr>
        <p:blipFill>
          <a:blip r:embed="rId2"/>
          <a:stretch>
            <a:fillRect/>
          </a:stretch>
        </p:blipFill>
        <p:spPr>
          <a:xfrm>
            <a:off x="4379975" y="151140"/>
            <a:ext cx="3752092" cy="3069926"/>
          </a:xfrm>
        </p:spPr>
      </p:pic>
      <p:pic>
        <p:nvPicPr>
          <p:cNvPr id="8" name="İçerik Yer Tutucusu 16" descr="tekerlek içeren bir resim&#10;&#10;Açıklama otomatik olarak oluşturuldu">
            <a:extLst>
              <a:ext uri="{FF2B5EF4-FFF2-40B4-BE49-F238E27FC236}">
                <a16:creationId xmlns:a16="http://schemas.microsoft.com/office/drawing/2014/main" id="{B0F83BBF-DC22-D72D-5EB3-168B379EE848}"/>
              </a:ext>
            </a:extLst>
          </p:cNvPr>
          <p:cNvPicPr>
            <a:picLocks noChangeAspect="1"/>
          </p:cNvPicPr>
          <p:nvPr/>
        </p:nvPicPr>
        <p:blipFill>
          <a:blip r:embed="rId3"/>
          <a:stretch>
            <a:fillRect/>
          </a:stretch>
        </p:blipFill>
        <p:spPr>
          <a:xfrm>
            <a:off x="4059934" y="3221066"/>
            <a:ext cx="4231862" cy="3279243"/>
          </a:xfrm>
          <a:prstGeom prst="rect">
            <a:avLst/>
          </a:prstGeom>
        </p:spPr>
      </p:pic>
      <p:pic>
        <p:nvPicPr>
          <p:cNvPr id="10" name="İçerik Yer Tutucusu 18" descr="tekerlek içeren bir resim&#10;&#10;Açıklama otomatik olarak oluşturuldu">
            <a:extLst>
              <a:ext uri="{FF2B5EF4-FFF2-40B4-BE49-F238E27FC236}">
                <a16:creationId xmlns:a16="http://schemas.microsoft.com/office/drawing/2014/main" id="{1F7F4D42-3B1B-7E9D-BD0B-ECA3C89F450D}"/>
              </a:ext>
            </a:extLst>
          </p:cNvPr>
          <p:cNvPicPr>
            <a:picLocks noChangeAspect="1"/>
          </p:cNvPicPr>
          <p:nvPr/>
        </p:nvPicPr>
        <p:blipFill>
          <a:blip r:embed="rId4"/>
          <a:stretch>
            <a:fillRect/>
          </a:stretch>
        </p:blipFill>
        <p:spPr>
          <a:xfrm>
            <a:off x="8524780" y="1875766"/>
            <a:ext cx="3357181" cy="3106466"/>
          </a:xfrm>
          <a:prstGeom prst="rect">
            <a:avLst/>
          </a:prstGeom>
        </p:spPr>
      </p:pic>
    </p:spTree>
    <p:extLst>
      <p:ext uri="{BB962C8B-B14F-4D97-AF65-F5344CB8AC3E}">
        <p14:creationId xmlns:p14="http://schemas.microsoft.com/office/powerpoint/2010/main" val="85184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BE39F3-697C-28F9-1D46-1549A54C3B0D}"/>
              </a:ext>
            </a:extLst>
          </p:cNvPr>
          <p:cNvSpPr>
            <a:spLocks noGrp="1"/>
          </p:cNvSpPr>
          <p:nvPr>
            <p:ph type="title"/>
          </p:nvPr>
        </p:nvSpPr>
        <p:spPr>
          <a:xfrm>
            <a:off x="310039" y="640080"/>
            <a:ext cx="3429855" cy="5613236"/>
          </a:xfrm>
        </p:spPr>
        <p:txBody>
          <a:bodyPr anchor="ctr">
            <a:normAutofit/>
          </a:bodyPr>
          <a:lstStyle/>
          <a:p>
            <a:r>
              <a:rPr lang="tr-TR" dirty="0" err="1">
                <a:solidFill>
                  <a:srgbClr val="FFFFFF"/>
                </a:solidFill>
              </a:rPr>
              <a:t>Dijkstra</a:t>
            </a:r>
            <a:r>
              <a:rPr lang="tr-TR" dirty="0">
                <a:solidFill>
                  <a:srgbClr val="FFFFFF"/>
                </a:solidFill>
              </a:rPr>
              <a:t> Algoritma Çözümü</a:t>
            </a:r>
          </a:p>
        </p:txBody>
      </p:sp>
      <p:pic>
        <p:nvPicPr>
          <p:cNvPr id="7" name="Resim 6" descr="tekerlek içeren bir resim&#10;&#10;Açıklama otomatik olarak oluşturuldu">
            <a:extLst>
              <a:ext uri="{FF2B5EF4-FFF2-40B4-BE49-F238E27FC236}">
                <a16:creationId xmlns:a16="http://schemas.microsoft.com/office/drawing/2014/main" id="{4A066948-78DB-C750-4513-9ABBE4CCFFE4}"/>
              </a:ext>
            </a:extLst>
          </p:cNvPr>
          <p:cNvPicPr>
            <a:picLocks noChangeAspect="1"/>
          </p:cNvPicPr>
          <p:nvPr/>
        </p:nvPicPr>
        <p:blipFill>
          <a:blip r:embed="rId2"/>
          <a:stretch>
            <a:fillRect/>
          </a:stretch>
        </p:blipFill>
        <p:spPr>
          <a:xfrm>
            <a:off x="4059934" y="604684"/>
            <a:ext cx="7915274" cy="2168012"/>
          </a:xfrm>
          <a:prstGeom prst="rect">
            <a:avLst/>
          </a:prstGeom>
        </p:spPr>
      </p:pic>
      <p:pic>
        <p:nvPicPr>
          <p:cNvPr id="8" name="Resim 7" descr="ekran görüntüsü içeren bir resim&#10;&#10;Açıklama otomatik olarak oluşturuldu">
            <a:extLst>
              <a:ext uri="{FF2B5EF4-FFF2-40B4-BE49-F238E27FC236}">
                <a16:creationId xmlns:a16="http://schemas.microsoft.com/office/drawing/2014/main" id="{2917D9F6-E1EA-F594-B633-4FA776533DFF}"/>
              </a:ext>
            </a:extLst>
          </p:cNvPr>
          <p:cNvPicPr>
            <a:picLocks noChangeAspect="1"/>
          </p:cNvPicPr>
          <p:nvPr/>
        </p:nvPicPr>
        <p:blipFill>
          <a:blip r:embed="rId3"/>
          <a:stretch>
            <a:fillRect/>
          </a:stretch>
        </p:blipFill>
        <p:spPr>
          <a:xfrm>
            <a:off x="4174430" y="3912007"/>
            <a:ext cx="7915274" cy="2341309"/>
          </a:xfrm>
          <a:prstGeom prst="rect">
            <a:avLst/>
          </a:prstGeom>
        </p:spPr>
      </p:pic>
    </p:spTree>
    <p:extLst>
      <p:ext uri="{BB962C8B-B14F-4D97-AF65-F5344CB8AC3E}">
        <p14:creationId xmlns:p14="http://schemas.microsoft.com/office/powerpoint/2010/main" val="26284007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633</TotalTime>
  <Words>1045</Words>
  <Application>Microsoft Office PowerPoint</Application>
  <PresentationFormat>Geniş ekran</PresentationFormat>
  <Paragraphs>98</Paragraphs>
  <Slides>19</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19</vt:i4>
      </vt:variant>
    </vt:vector>
  </HeadingPairs>
  <TitlesOfParts>
    <vt:vector size="28" baseType="lpstr">
      <vt:lpstr>Aptos</vt:lpstr>
      <vt:lpstr>Arial</vt:lpstr>
      <vt:lpstr>sohne</vt:lpstr>
      <vt:lpstr>source-serif-pro</vt:lpstr>
      <vt:lpstr>Tw Cen MT</vt:lpstr>
      <vt:lpstr>Tw Cen MT Condensed</vt:lpstr>
      <vt:lpstr>Wingdings</vt:lpstr>
      <vt:lpstr>Wingdings 3</vt:lpstr>
      <vt:lpstr>İntegral</vt:lpstr>
      <vt:lpstr>Dijsktra Algoritması</vt:lpstr>
      <vt:lpstr>İçerik</vt:lpstr>
      <vt:lpstr>Graf Nedir?</vt:lpstr>
      <vt:lpstr>Graf Nedir?</vt:lpstr>
      <vt:lpstr>DİJKSTRA   ALGORİTMASI</vt:lpstr>
      <vt:lpstr>DİJKSTRA   ALGORİTMASI</vt:lpstr>
      <vt:lpstr>Dijkstra Algoritma Çözümü</vt:lpstr>
      <vt:lpstr>Dijkstra Algoritma Çözümü</vt:lpstr>
      <vt:lpstr>Dijkstra Algoritma Çözümü</vt:lpstr>
      <vt:lpstr>DİJKSTRA   ALGORİTMASInın zayıf yönü</vt:lpstr>
      <vt:lpstr>DİJKSTRA   ALGORİTMASI pseudo kod</vt:lpstr>
      <vt:lpstr>DİJKSTRA   ALGORİTMASI pseudo kod</vt:lpstr>
      <vt:lpstr>DİJKSTRA   ALGORİTMASI pseudo kod</vt:lpstr>
      <vt:lpstr>DİJKSTRA   ALGORİTMASI Kod Örnegi</vt:lpstr>
      <vt:lpstr>DİJKSTRA   ALGORİTMASI</vt:lpstr>
      <vt:lpstr>DİJKSTRA ALGORİTMASI kod örnegi</vt:lpstr>
      <vt:lpstr>DİJKSTRA ALGORİTMASI kod örnegi</vt:lpstr>
      <vt:lpstr>DİJKSTRA   ALGORİTMASI Kod Örnegi</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Dijsktra Algoritması</dc:title>
  <dc:creator>ÇAĞRI DEMİRKIRAN</dc:creator>
  <cp:lastModifiedBy>ÇAĞRI DEMİRKIRAN</cp:lastModifiedBy>
  <cp:revision>5</cp:revision>
  <dcterms:created xsi:type="dcterms:W3CDTF">2024-04-15T22:16:09Z</dcterms:created>
  <dcterms:modified xsi:type="dcterms:W3CDTF">2024-04-16T15:14:28Z</dcterms:modified>
</cp:coreProperties>
</file>